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30"/>
  </p:notesMasterIdLst>
  <p:handoutMasterIdLst>
    <p:handoutMasterId r:id="rId31"/>
  </p:handoutMasterIdLst>
  <p:sldIdLst>
    <p:sldId id="258" r:id="rId4"/>
    <p:sldId id="299" r:id="rId5"/>
    <p:sldId id="341" r:id="rId6"/>
    <p:sldId id="332" r:id="rId7"/>
    <p:sldId id="306" r:id="rId8"/>
    <p:sldId id="337" r:id="rId9"/>
    <p:sldId id="307" r:id="rId10"/>
    <p:sldId id="345" r:id="rId11"/>
    <p:sldId id="343" r:id="rId12"/>
    <p:sldId id="355" r:id="rId13"/>
    <p:sldId id="342" r:id="rId14"/>
    <p:sldId id="344" r:id="rId15"/>
    <p:sldId id="346" r:id="rId16"/>
    <p:sldId id="347" r:id="rId17"/>
    <p:sldId id="348" r:id="rId18"/>
    <p:sldId id="349" r:id="rId19"/>
    <p:sldId id="350" r:id="rId20"/>
    <p:sldId id="351" r:id="rId21"/>
    <p:sldId id="352" r:id="rId22"/>
    <p:sldId id="353" r:id="rId23"/>
    <p:sldId id="354" r:id="rId24"/>
    <p:sldId id="336" r:id="rId25"/>
    <p:sldId id="340" r:id="rId26"/>
    <p:sldId id="338" r:id="rId27"/>
    <p:sldId id="339" r:id="rId28"/>
    <p:sldId id="325" r:id="rId29"/>
  </p:sldIdLst>
  <p:sldSz cx="9144000" cy="6858000" type="screen4x3"/>
  <p:notesSz cx="7099300" cy="102346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a MATIGNON" initials="CM" lastIdx="1" clrIdx="0">
    <p:extLst>
      <p:ext uri="{19B8F6BF-5375-455C-9EA6-DF929625EA0E}">
        <p15:presenceInfo xmlns:p15="http://schemas.microsoft.com/office/powerpoint/2012/main" userId="S-1-5-21-1372314657-3089325216-3872719042-27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D5A0"/>
    <a:srgbClr val="C0C1BF"/>
    <a:srgbClr val="7F7F7F"/>
    <a:srgbClr val="D8D9DA"/>
    <a:srgbClr val="8569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0"/>
    <p:restoredTop sz="94643"/>
  </p:normalViewPr>
  <p:slideViewPr>
    <p:cSldViewPr snapToGrid="0">
      <p:cViewPr varScale="1">
        <p:scale>
          <a:sx n="122" d="100"/>
          <a:sy n="122" d="100"/>
        </p:scale>
        <p:origin x="1206"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4" cy="511731"/>
          </a:xfrm>
          <a:prstGeom prst="rect">
            <a:avLst/>
          </a:prstGeom>
        </p:spPr>
        <p:txBody>
          <a:bodyPr vert="horz" lIns="95463" tIns="47732" rIns="95463" bIns="47732" rtlCol="0"/>
          <a:lstStyle>
            <a:lvl1pPr algn="l">
              <a:defRPr sz="1300"/>
            </a:lvl1pPr>
          </a:lstStyle>
          <a:p>
            <a:endParaRPr lang="fr-FR"/>
          </a:p>
        </p:txBody>
      </p:sp>
      <p:sp>
        <p:nvSpPr>
          <p:cNvPr id="3" name="Espace réservé de la date 2"/>
          <p:cNvSpPr>
            <a:spLocks noGrp="1"/>
          </p:cNvSpPr>
          <p:nvPr>
            <p:ph type="dt" sz="quarter" idx="1"/>
          </p:nvPr>
        </p:nvSpPr>
        <p:spPr>
          <a:xfrm>
            <a:off x="4021294" y="0"/>
            <a:ext cx="3076364" cy="511731"/>
          </a:xfrm>
          <a:prstGeom prst="rect">
            <a:avLst/>
          </a:prstGeom>
        </p:spPr>
        <p:txBody>
          <a:bodyPr vert="horz" lIns="95463" tIns="47732" rIns="95463" bIns="47732" rtlCol="0"/>
          <a:lstStyle>
            <a:lvl1pPr algn="r">
              <a:defRPr sz="1300"/>
            </a:lvl1pPr>
          </a:lstStyle>
          <a:p>
            <a:fld id="{B4B1DC52-C61E-EB49-9FCD-73A3F7BC7428}" type="datetimeFigureOut">
              <a:rPr lang="fr-FR" smtClean="0"/>
              <a:t>16/10/2018</a:t>
            </a:fld>
            <a:endParaRPr lang="fr-FR"/>
          </a:p>
        </p:txBody>
      </p:sp>
      <p:sp>
        <p:nvSpPr>
          <p:cNvPr id="4" name="Espace réservé du pied de page 3"/>
          <p:cNvSpPr>
            <a:spLocks noGrp="1"/>
          </p:cNvSpPr>
          <p:nvPr>
            <p:ph type="ftr" sz="quarter" idx="2"/>
          </p:nvPr>
        </p:nvSpPr>
        <p:spPr>
          <a:xfrm>
            <a:off x="0" y="9721106"/>
            <a:ext cx="3076364" cy="511731"/>
          </a:xfrm>
          <a:prstGeom prst="rect">
            <a:avLst/>
          </a:prstGeom>
        </p:spPr>
        <p:txBody>
          <a:bodyPr vert="horz" lIns="95463" tIns="47732" rIns="95463" bIns="47732"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4021294" y="9721106"/>
            <a:ext cx="3076364" cy="511731"/>
          </a:xfrm>
          <a:prstGeom prst="rect">
            <a:avLst/>
          </a:prstGeom>
        </p:spPr>
        <p:txBody>
          <a:bodyPr vert="horz" lIns="95463" tIns="47732" rIns="95463" bIns="47732" rtlCol="0" anchor="b"/>
          <a:lstStyle>
            <a:lvl1pPr algn="r">
              <a:defRPr sz="1300"/>
            </a:lvl1pPr>
          </a:lstStyle>
          <a:p>
            <a:fld id="{37498AED-4BEF-A54D-9CE2-D1B7EDC66D9E}" type="slidenum">
              <a:rPr lang="fr-FR" smtClean="0"/>
              <a:t>‹N°›</a:t>
            </a:fld>
            <a:endParaRPr lang="fr-FR"/>
          </a:p>
        </p:txBody>
      </p:sp>
    </p:spTree>
    <p:extLst>
      <p:ext uri="{BB962C8B-B14F-4D97-AF65-F5344CB8AC3E}">
        <p14:creationId xmlns:p14="http://schemas.microsoft.com/office/powerpoint/2010/main" val="1241729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4" cy="511731"/>
          </a:xfrm>
          <a:prstGeom prst="rect">
            <a:avLst/>
          </a:prstGeom>
        </p:spPr>
        <p:txBody>
          <a:bodyPr vert="horz" lIns="95463" tIns="47732" rIns="95463" bIns="47732" rtlCol="0"/>
          <a:lstStyle>
            <a:lvl1pPr algn="l">
              <a:defRPr sz="1300"/>
            </a:lvl1pPr>
          </a:lstStyle>
          <a:p>
            <a:endParaRPr lang="fr-FR"/>
          </a:p>
        </p:txBody>
      </p:sp>
      <p:sp>
        <p:nvSpPr>
          <p:cNvPr id="3" name="Espace réservé de la date 2"/>
          <p:cNvSpPr>
            <a:spLocks noGrp="1"/>
          </p:cNvSpPr>
          <p:nvPr>
            <p:ph type="dt" idx="1"/>
          </p:nvPr>
        </p:nvSpPr>
        <p:spPr>
          <a:xfrm>
            <a:off x="4021294" y="0"/>
            <a:ext cx="3076364" cy="511731"/>
          </a:xfrm>
          <a:prstGeom prst="rect">
            <a:avLst/>
          </a:prstGeom>
        </p:spPr>
        <p:txBody>
          <a:bodyPr vert="horz" lIns="95463" tIns="47732" rIns="95463" bIns="47732" rtlCol="0"/>
          <a:lstStyle>
            <a:lvl1pPr algn="r">
              <a:defRPr sz="1300"/>
            </a:lvl1pPr>
          </a:lstStyle>
          <a:p>
            <a:fld id="{FECAF823-F417-8E48-9972-8F9D65A73F41}" type="datetimeFigureOut">
              <a:rPr lang="fr-FR" smtClean="0"/>
              <a:t>16/10/2018</a:t>
            </a:fld>
            <a:endParaRPr lang="fr-FR"/>
          </a:p>
        </p:txBody>
      </p:sp>
      <p:sp>
        <p:nvSpPr>
          <p:cNvPr id="4" name="Espace réservé de l'image des diapositives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5463" tIns="47732" rIns="95463" bIns="47732" rtlCol="0" anchor="ctr"/>
          <a:lstStyle/>
          <a:p>
            <a:endParaRPr lang="fr-FR"/>
          </a:p>
        </p:txBody>
      </p:sp>
      <p:sp>
        <p:nvSpPr>
          <p:cNvPr id="5" name="Espace réservé des commentaires 4"/>
          <p:cNvSpPr>
            <a:spLocks noGrp="1"/>
          </p:cNvSpPr>
          <p:nvPr>
            <p:ph type="body" sz="quarter" idx="3"/>
          </p:nvPr>
        </p:nvSpPr>
        <p:spPr>
          <a:xfrm>
            <a:off x="709931" y="4861442"/>
            <a:ext cx="5679440" cy="4605576"/>
          </a:xfrm>
          <a:prstGeom prst="rect">
            <a:avLst/>
          </a:prstGeom>
        </p:spPr>
        <p:txBody>
          <a:bodyPr vert="horz" lIns="95463" tIns="47732" rIns="95463" bIns="47732"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6"/>
            <a:ext cx="3076364" cy="511731"/>
          </a:xfrm>
          <a:prstGeom prst="rect">
            <a:avLst/>
          </a:prstGeom>
        </p:spPr>
        <p:txBody>
          <a:bodyPr vert="horz" lIns="95463" tIns="47732" rIns="95463" bIns="47732"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4" cy="511731"/>
          </a:xfrm>
          <a:prstGeom prst="rect">
            <a:avLst/>
          </a:prstGeom>
        </p:spPr>
        <p:txBody>
          <a:bodyPr vert="horz" lIns="95463" tIns="47732" rIns="95463" bIns="47732" rtlCol="0" anchor="b"/>
          <a:lstStyle>
            <a:lvl1pPr algn="r">
              <a:defRPr sz="1300"/>
            </a:lvl1pPr>
          </a:lstStyle>
          <a:p>
            <a:fld id="{70269D3C-B61C-C642-9536-63CAE2AE7548}" type="slidenum">
              <a:rPr lang="fr-FR" smtClean="0"/>
              <a:t>‹N°›</a:t>
            </a:fld>
            <a:endParaRPr lang="fr-FR"/>
          </a:p>
        </p:txBody>
      </p:sp>
    </p:spTree>
    <p:extLst>
      <p:ext uri="{BB962C8B-B14F-4D97-AF65-F5344CB8AC3E}">
        <p14:creationId xmlns:p14="http://schemas.microsoft.com/office/powerpoint/2010/main" val="15715733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0269D3C-B61C-C642-9536-63CAE2AE7548}" type="slidenum">
              <a:rPr lang="fr-FR" smtClean="0"/>
              <a:t>1</a:t>
            </a:fld>
            <a:endParaRPr lang="fr-FR"/>
          </a:p>
        </p:txBody>
      </p:sp>
    </p:spTree>
    <p:extLst>
      <p:ext uri="{BB962C8B-B14F-4D97-AF65-F5344CB8AC3E}">
        <p14:creationId xmlns:p14="http://schemas.microsoft.com/office/powerpoint/2010/main" val="995769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0269D3C-B61C-C642-9536-63CAE2AE7548}" type="slidenum">
              <a:rPr lang="fr-FR" smtClean="0"/>
              <a:t>2</a:t>
            </a:fld>
            <a:endParaRPr lang="fr-FR"/>
          </a:p>
        </p:txBody>
      </p:sp>
    </p:spTree>
    <p:extLst>
      <p:ext uri="{BB962C8B-B14F-4D97-AF65-F5344CB8AC3E}">
        <p14:creationId xmlns:p14="http://schemas.microsoft.com/office/powerpoint/2010/main" val="3520357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0269D3C-B61C-C642-9536-63CAE2AE7548}" type="slidenum">
              <a:rPr lang="fr-FR" smtClean="0"/>
              <a:t>5</a:t>
            </a:fld>
            <a:endParaRPr lang="fr-FR"/>
          </a:p>
        </p:txBody>
      </p:sp>
    </p:spTree>
    <p:extLst>
      <p:ext uri="{BB962C8B-B14F-4D97-AF65-F5344CB8AC3E}">
        <p14:creationId xmlns:p14="http://schemas.microsoft.com/office/powerpoint/2010/main" val="3231368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0269D3C-B61C-C642-9536-63CAE2AE7548}" type="slidenum">
              <a:rPr lang="fr-FR" smtClean="0"/>
              <a:t>6</a:t>
            </a:fld>
            <a:endParaRPr lang="fr-FR"/>
          </a:p>
        </p:txBody>
      </p:sp>
    </p:spTree>
    <p:extLst>
      <p:ext uri="{BB962C8B-B14F-4D97-AF65-F5344CB8AC3E}">
        <p14:creationId xmlns:p14="http://schemas.microsoft.com/office/powerpoint/2010/main" val="2155448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0269D3C-B61C-C642-9536-63CAE2AE7548}" type="slidenum">
              <a:rPr lang="fr-FR" smtClean="0"/>
              <a:t>7</a:t>
            </a:fld>
            <a:endParaRPr lang="fr-FR"/>
          </a:p>
        </p:txBody>
      </p:sp>
    </p:spTree>
    <p:extLst>
      <p:ext uri="{BB962C8B-B14F-4D97-AF65-F5344CB8AC3E}">
        <p14:creationId xmlns:p14="http://schemas.microsoft.com/office/powerpoint/2010/main" val="2506217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0269D3C-B61C-C642-9536-63CAE2AE7548}" type="slidenum">
              <a:rPr lang="fr-FR" smtClean="0"/>
              <a:t>22</a:t>
            </a:fld>
            <a:endParaRPr lang="fr-FR"/>
          </a:p>
        </p:txBody>
      </p:sp>
    </p:spTree>
    <p:extLst>
      <p:ext uri="{BB962C8B-B14F-4D97-AF65-F5344CB8AC3E}">
        <p14:creationId xmlns:p14="http://schemas.microsoft.com/office/powerpoint/2010/main" val="2633776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0269D3C-B61C-C642-9536-63CAE2AE7548}" type="slidenum">
              <a:rPr lang="fr-FR" smtClean="0"/>
              <a:t>24</a:t>
            </a:fld>
            <a:endParaRPr lang="fr-FR"/>
          </a:p>
        </p:txBody>
      </p:sp>
    </p:spTree>
    <p:extLst>
      <p:ext uri="{BB962C8B-B14F-4D97-AF65-F5344CB8AC3E}">
        <p14:creationId xmlns:p14="http://schemas.microsoft.com/office/powerpoint/2010/main" val="1745183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0269D3C-B61C-C642-9536-63CAE2AE7548}" type="slidenum">
              <a:rPr lang="fr-FR" smtClean="0"/>
              <a:t>26</a:t>
            </a:fld>
            <a:endParaRPr lang="fr-FR"/>
          </a:p>
        </p:txBody>
      </p:sp>
    </p:spTree>
    <p:extLst>
      <p:ext uri="{BB962C8B-B14F-4D97-AF65-F5344CB8AC3E}">
        <p14:creationId xmlns:p14="http://schemas.microsoft.com/office/powerpoint/2010/main" val="2152117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age de garde">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1"/>
            <a:ext cx="9143999" cy="4129470"/>
          </a:xfrm>
          <a:prstGeom prst="rect">
            <a:avLst/>
          </a:prstGeom>
          <a:solidFill>
            <a:srgbClr val="EED5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6" name="Image 15" descr="Logo-fnc-or-rv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66055" y="6000932"/>
            <a:ext cx="1913625" cy="540000"/>
          </a:xfrm>
          <a:prstGeom prst="rect">
            <a:avLst/>
          </a:prstGeom>
        </p:spPr>
      </p:pic>
      <p:sp>
        <p:nvSpPr>
          <p:cNvPr id="21" name="Titre 20"/>
          <p:cNvSpPr>
            <a:spLocks noGrp="1"/>
          </p:cNvSpPr>
          <p:nvPr>
            <p:ph type="title"/>
          </p:nvPr>
        </p:nvSpPr>
        <p:spPr>
          <a:xfrm>
            <a:off x="0" y="4129469"/>
            <a:ext cx="9144000" cy="646157"/>
          </a:xfrm>
        </p:spPr>
        <p:txBody>
          <a:bodyPr>
            <a:normAutofit/>
          </a:bodyPr>
          <a:lstStyle>
            <a:lvl1pPr algn="ctr">
              <a:defRPr sz="2600"/>
            </a:lvl1pPr>
          </a:lstStyle>
          <a:p>
            <a:r>
              <a:rPr lang="fr-FR" sz="2400" b="1" i="0" cap="all">
                <a:solidFill>
                  <a:srgbClr val="856921"/>
                </a:solidFill>
                <a:latin typeface="Century Gothic"/>
                <a:cs typeface="Century Gothic"/>
              </a:rPr>
              <a:t>Cliquez et modifiez le titre</a:t>
            </a:r>
          </a:p>
        </p:txBody>
      </p:sp>
      <p:sp>
        <p:nvSpPr>
          <p:cNvPr id="26" name="Espace réservé du texte 3"/>
          <p:cNvSpPr>
            <a:spLocks noGrp="1"/>
          </p:cNvSpPr>
          <p:nvPr>
            <p:ph type="body" sz="half" idx="2"/>
          </p:nvPr>
        </p:nvSpPr>
        <p:spPr>
          <a:xfrm>
            <a:off x="0" y="4847440"/>
            <a:ext cx="9143999" cy="804862"/>
          </a:xfrm>
        </p:spPr>
        <p:txBody>
          <a:bodyPr>
            <a:normAutofit/>
          </a:bodyPr>
          <a:lstStyle>
            <a:lvl1pPr marL="0" indent="0" algn="ctr">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pic>
        <p:nvPicPr>
          <p:cNvPr id="2" name="Image 1"/>
          <p:cNvPicPr>
            <a:picLocks noChangeAspect="1"/>
          </p:cNvPicPr>
          <p:nvPr userDrawn="1"/>
        </p:nvPicPr>
        <p:blipFill>
          <a:blip r:embed="rId3"/>
          <a:stretch>
            <a:fillRect/>
          </a:stretch>
        </p:blipFill>
        <p:spPr>
          <a:xfrm>
            <a:off x="3214800" y="896669"/>
            <a:ext cx="2700338" cy="3232800"/>
          </a:xfrm>
          <a:prstGeom prst="rect">
            <a:avLst/>
          </a:prstGeom>
        </p:spPr>
      </p:pic>
    </p:spTree>
    <p:extLst>
      <p:ext uri="{BB962C8B-B14F-4D97-AF65-F5344CB8AC3E}">
        <p14:creationId xmlns:p14="http://schemas.microsoft.com/office/powerpoint/2010/main" val="362116377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C579457-93DD-F34B-B6D9-E0B2229980B0}" type="slidenum">
              <a:rPr lang="fr-FR" smtClean="0"/>
              <a:t>‹N°›</a:t>
            </a:fld>
            <a:endParaRPr lang="fr-FR"/>
          </a:p>
        </p:txBody>
      </p:sp>
      <p:sp>
        <p:nvSpPr>
          <p:cNvPr id="5" name="Titre 4"/>
          <p:cNvSpPr>
            <a:spLocks noGrp="1"/>
          </p:cNvSpPr>
          <p:nvPr>
            <p:ph type="title"/>
          </p:nvPr>
        </p:nvSpPr>
        <p:spPr/>
        <p:txBody>
          <a:bodyPr/>
          <a:lstStyle/>
          <a:p>
            <a:r>
              <a:rPr lang="fr-FR"/>
              <a:t>Cliquez et modifiez le titre</a:t>
            </a:r>
          </a:p>
        </p:txBody>
      </p:sp>
    </p:spTree>
    <p:extLst>
      <p:ext uri="{BB962C8B-B14F-4D97-AF65-F5344CB8AC3E}">
        <p14:creationId xmlns:p14="http://schemas.microsoft.com/office/powerpoint/2010/main" val="3305260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page de garde">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2"/>
            <a:ext cx="3618689" cy="6858001"/>
          </a:xfrm>
          <a:prstGeom prst="rect">
            <a:avLst/>
          </a:prstGeom>
          <a:solidFill>
            <a:srgbClr val="EED5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6" name="Image 15" descr="Logo-fnc-or-rv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66055" y="6000932"/>
            <a:ext cx="1913625" cy="540000"/>
          </a:xfrm>
          <a:prstGeom prst="rect">
            <a:avLst/>
          </a:prstGeom>
        </p:spPr>
      </p:pic>
      <p:sp>
        <p:nvSpPr>
          <p:cNvPr id="21" name="Titre 20"/>
          <p:cNvSpPr>
            <a:spLocks noGrp="1"/>
          </p:cNvSpPr>
          <p:nvPr>
            <p:ph type="title"/>
          </p:nvPr>
        </p:nvSpPr>
        <p:spPr>
          <a:xfrm>
            <a:off x="3702996" y="3915460"/>
            <a:ext cx="5276684" cy="646157"/>
          </a:xfrm>
        </p:spPr>
        <p:txBody>
          <a:bodyPr>
            <a:normAutofit/>
          </a:bodyPr>
          <a:lstStyle>
            <a:lvl1pPr algn="r">
              <a:defRPr sz="2600" baseline="0"/>
            </a:lvl1pPr>
          </a:lstStyle>
          <a:p>
            <a:r>
              <a:rPr lang="fr-FR" sz="2400" b="1" i="0" cap="all">
                <a:solidFill>
                  <a:srgbClr val="856921"/>
                </a:solidFill>
                <a:latin typeface="Century Gothic"/>
                <a:cs typeface="Century Gothic"/>
              </a:rPr>
              <a:t>Cliquez et modifiez le titre</a:t>
            </a:r>
          </a:p>
        </p:txBody>
      </p:sp>
      <p:sp>
        <p:nvSpPr>
          <p:cNvPr id="26" name="Espace réservé du texte 3"/>
          <p:cNvSpPr>
            <a:spLocks noGrp="1"/>
          </p:cNvSpPr>
          <p:nvPr>
            <p:ph type="body" sz="half" idx="2"/>
          </p:nvPr>
        </p:nvSpPr>
        <p:spPr>
          <a:xfrm>
            <a:off x="5058383" y="4847440"/>
            <a:ext cx="3921297" cy="804862"/>
          </a:xfrm>
        </p:spPr>
        <p:txBody>
          <a:bodyPr>
            <a:normAutofit/>
          </a:bodyPr>
          <a:lstStyle>
            <a:lvl1pPr marL="0" indent="0" algn="r">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pic>
        <p:nvPicPr>
          <p:cNvPr id="2" name="Image 1"/>
          <p:cNvPicPr>
            <a:picLocks noChangeAspect="1"/>
          </p:cNvPicPr>
          <p:nvPr userDrawn="1"/>
        </p:nvPicPr>
        <p:blipFill rotWithShape="1">
          <a:blip r:embed="rId3"/>
          <a:srcRect r="48539"/>
          <a:stretch/>
        </p:blipFill>
        <p:spPr>
          <a:xfrm>
            <a:off x="2229064" y="896669"/>
            <a:ext cx="1389625" cy="3232800"/>
          </a:xfrm>
          <a:prstGeom prst="rect">
            <a:avLst/>
          </a:prstGeom>
        </p:spPr>
      </p:pic>
      <p:sp>
        <p:nvSpPr>
          <p:cNvPr id="4" name="Espace réservé du texte 3">
            <a:extLst>
              <a:ext uri="{FF2B5EF4-FFF2-40B4-BE49-F238E27FC236}">
                <a16:creationId xmlns:a16="http://schemas.microsoft.com/office/drawing/2014/main" id="{70647A5B-939E-4FC8-A91E-D728303945EA}"/>
              </a:ext>
            </a:extLst>
          </p:cNvPr>
          <p:cNvSpPr>
            <a:spLocks noGrp="1"/>
          </p:cNvSpPr>
          <p:nvPr>
            <p:ph type="body" sz="quarter" idx="10" hasCustomPrompt="1"/>
          </p:nvPr>
        </p:nvSpPr>
        <p:spPr>
          <a:xfrm>
            <a:off x="5755869" y="1492284"/>
            <a:ext cx="1250950" cy="1185935"/>
          </a:xfrm>
          <a:prstGeom prst="ellipse">
            <a:avLst/>
          </a:prstGeom>
          <a:solidFill>
            <a:srgbClr val="EED5A0"/>
          </a:solidFill>
        </p:spPr>
        <p:txBody>
          <a:bodyPr>
            <a:noAutofit/>
          </a:bodyPr>
          <a:lstStyle>
            <a:lvl1pPr marL="0" indent="0" algn="ctr">
              <a:buNone/>
              <a:defRPr sz="5400" b="1">
                <a:solidFill>
                  <a:schemeClr val="bg1"/>
                </a:solidFill>
              </a:defRPr>
            </a:lvl1pPr>
          </a:lstStyle>
          <a:p>
            <a:pPr lvl="0"/>
            <a:r>
              <a:rPr lang="fr-FR"/>
              <a:t>1</a:t>
            </a:r>
          </a:p>
        </p:txBody>
      </p:sp>
    </p:spTree>
    <p:extLst>
      <p:ext uri="{BB962C8B-B14F-4D97-AF65-F5344CB8AC3E}">
        <p14:creationId xmlns:p14="http://schemas.microsoft.com/office/powerpoint/2010/main" val="104748602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page de garde">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1165964" y="1595336"/>
            <a:ext cx="6812072" cy="3514928"/>
          </a:xfrm>
          <a:prstGeom prst="rect">
            <a:avLst/>
          </a:prstGeom>
          <a:solidFill>
            <a:srgbClr val="EED5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6" name="Image 15" descr="Logo-fnc-or-rv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66055" y="6000932"/>
            <a:ext cx="1913625" cy="540000"/>
          </a:xfrm>
          <a:prstGeom prst="rect">
            <a:avLst/>
          </a:prstGeom>
        </p:spPr>
      </p:pic>
      <p:pic>
        <p:nvPicPr>
          <p:cNvPr id="2" name="Image 1"/>
          <p:cNvPicPr>
            <a:picLocks noChangeAspect="1"/>
          </p:cNvPicPr>
          <p:nvPr userDrawn="1"/>
        </p:nvPicPr>
        <p:blipFill rotWithShape="1">
          <a:blip r:embed="rId3"/>
          <a:srcRect t="-196" b="1363"/>
          <a:stretch/>
        </p:blipFill>
        <p:spPr>
          <a:xfrm>
            <a:off x="1723758" y="1853318"/>
            <a:ext cx="2300783" cy="2738014"/>
          </a:xfrm>
          <a:prstGeom prst="rect">
            <a:avLst/>
          </a:prstGeom>
        </p:spPr>
      </p:pic>
      <p:sp>
        <p:nvSpPr>
          <p:cNvPr id="3" name="ZoneTexte 2">
            <a:extLst>
              <a:ext uri="{FF2B5EF4-FFF2-40B4-BE49-F238E27FC236}">
                <a16:creationId xmlns:a16="http://schemas.microsoft.com/office/drawing/2014/main" id="{1F79A468-DA40-42D2-9157-0C3DF15C4E7E}"/>
              </a:ext>
            </a:extLst>
          </p:cNvPr>
          <p:cNvSpPr txBox="1"/>
          <p:nvPr userDrawn="1"/>
        </p:nvSpPr>
        <p:spPr>
          <a:xfrm>
            <a:off x="4941649" y="2970178"/>
            <a:ext cx="2237363" cy="923330"/>
          </a:xfrm>
          <a:prstGeom prst="rect">
            <a:avLst/>
          </a:prstGeom>
          <a:noFill/>
        </p:spPr>
        <p:txBody>
          <a:bodyPr wrap="square" rtlCol="0">
            <a:spAutoFit/>
          </a:bodyPr>
          <a:lstStyle/>
          <a:p>
            <a:r>
              <a:rPr lang="fr-FR" sz="5400" b="1">
                <a:solidFill>
                  <a:schemeClr val="bg1"/>
                </a:solidFill>
              </a:rPr>
              <a:t>DEMO</a:t>
            </a:r>
          </a:p>
        </p:txBody>
      </p:sp>
    </p:spTree>
    <p:extLst>
      <p:ext uri="{BB962C8B-B14F-4D97-AF65-F5344CB8AC3E}">
        <p14:creationId xmlns:p14="http://schemas.microsoft.com/office/powerpoint/2010/main" val="204114589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page de garde">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1165964" y="1595336"/>
            <a:ext cx="6812072" cy="3514928"/>
          </a:xfrm>
          <a:prstGeom prst="rect">
            <a:avLst/>
          </a:prstGeom>
          <a:solidFill>
            <a:srgbClr val="EED5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6" name="Image 15" descr="Logo-fnc-or-rv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66055" y="6000932"/>
            <a:ext cx="1913625" cy="540000"/>
          </a:xfrm>
          <a:prstGeom prst="rect">
            <a:avLst/>
          </a:prstGeom>
        </p:spPr>
      </p:pic>
      <p:pic>
        <p:nvPicPr>
          <p:cNvPr id="2" name="Image 1"/>
          <p:cNvPicPr>
            <a:picLocks noChangeAspect="1"/>
          </p:cNvPicPr>
          <p:nvPr userDrawn="1"/>
        </p:nvPicPr>
        <p:blipFill rotWithShape="1">
          <a:blip r:embed="rId3"/>
          <a:srcRect t="-196" b="1363"/>
          <a:stretch/>
        </p:blipFill>
        <p:spPr>
          <a:xfrm>
            <a:off x="1723758" y="1853318"/>
            <a:ext cx="2300783" cy="2738014"/>
          </a:xfrm>
          <a:prstGeom prst="rect">
            <a:avLst/>
          </a:prstGeom>
        </p:spPr>
      </p:pic>
      <p:sp>
        <p:nvSpPr>
          <p:cNvPr id="3" name="ZoneTexte 2">
            <a:extLst>
              <a:ext uri="{FF2B5EF4-FFF2-40B4-BE49-F238E27FC236}">
                <a16:creationId xmlns:a16="http://schemas.microsoft.com/office/drawing/2014/main" id="{1F79A468-DA40-42D2-9157-0C3DF15C4E7E}"/>
              </a:ext>
            </a:extLst>
          </p:cNvPr>
          <p:cNvSpPr txBox="1"/>
          <p:nvPr userDrawn="1"/>
        </p:nvSpPr>
        <p:spPr>
          <a:xfrm>
            <a:off x="4312597" y="2970178"/>
            <a:ext cx="3476016" cy="923330"/>
          </a:xfrm>
          <a:prstGeom prst="rect">
            <a:avLst/>
          </a:prstGeom>
          <a:noFill/>
        </p:spPr>
        <p:txBody>
          <a:bodyPr wrap="square" rtlCol="0">
            <a:spAutoFit/>
          </a:bodyPr>
          <a:lstStyle/>
          <a:p>
            <a:r>
              <a:rPr lang="fr-FR" sz="5400" b="1">
                <a:solidFill>
                  <a:schemeClr val="bg1"/>
                </a:solidFill>
              </a:rPr>
              <a:t>PRATIQUE</a:t>
            </a:r>
          </a:p>
        </p:txBody>
      </p:sp>
    </p:spTree>
    <p:extLst>
      <p:ext uri="{BB962C8B-B14F-4D97-AF65-F5344CB8AC3E}">
        <p14:creationId xmlns:p14="http://schemas.microsoft.com/office/powerpoint/2010/main" val="296600228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lvl3pPr>
              <a:buClr>
                <a:schemeClr val="bg1">
                  <a:lumMod val="65000"/>
                </a:schemeClr>
              </a:buClr>
              <a:defRPr/>
            </a:lvl3pPr>
            <a:lvl4pPr marL="1600200" indent="-228600">
              <a:buClr>
                <a:schemeClr val="bg1">
                  <a:lumMod val="75000"/>
                </a:schemeClr>
              </a:buClr>
              <a:buFont typeface="Arial"/>
              <a:buChar char="•"/>
              <a:defRPr/>
            </a:lvl4pPr>
            <a:lvl5pPr marL="2057400" indent="-228600">
              <a:buClr>
                <a:schemeClr val="bg1">
                  <a:lumMod val="85000"/>
                </a:schemeClr>
              </a:buClr>
              <a:buFont typeface="Arial"/>
              <a:buChar cha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p:txBody>
          <a:bodyPr/>
          <a:lstStyle/>
          <a:p>
            <a:fld id="{DC579457-93DD-F34B-B6D9-E0B2229980B0}" type="slidenum">
              <a:rPr lang="fr-FR" smtClean="0"/>
              <a:t>‹N°›</a:t>
            </a:fld>
            <a:endParaRPr lang="fr-FR"/>
          </a:p>
        </p:txBody>
      </p:sp>
    </p:spTree>
    <p:extLst>
      <p:ext uri="{BB962C8B-B14F-4D97-AF65-F5344CB8AC3E}">
        <p14:creationId xmlns:p14="http://schemas.microsoft.com/office/powerpoint/2010/main" val="46294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535113"/>
            <a:ext cx="4040188" cy="639762"/>
          </a:xfrm>
        </p:spPr>
        <p:txBody>
          <a:bodyPr anchor="b">
            <a:no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398953"/>
            <a:ext cx="4040188" cy="3727209"/>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398953"/>
            <a:ext cx="4041775" cy="3727210"/>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numéro de diapositive 8"/>
          <p:cNvSpPr>
            <a:spLocks noGrp="1"/>
          </p:cNvSpPr>
          <p:nvPr>
            <p:ph type="sldNum" sz="quarter" idx="12"/>
          </p:nvPr>
        </p:nvSpPr>
        <p:spPr/>
        <p:txBody>
          <a:bodyPr/>
          <a:lstStyle/>
          <a:p>
            <a:fld id="{DC579457-93DD-F34B-B6D9-E0B2229980B0}" type="slidenum">
              <a:rPr lang="fr-FR" smtClean="0"/>
              <a:t>‹N°›</a:t>
            </a:fld>
            <a:endParaRPr lang="fr-FR"/>
          </a:p>
        </p:txBody>
      </p:sp>
      <p:sp>
        <p:nvSpPr>
          <p:cNvPr id="10" name="Titre 9"/>
          <p:cNvSpPr>
            <a:spLocks noGrp="1"/>
          </p:cNvSpPr>
          <p:nvPr>
            <p:ph type="title"/>
          </p:nvPr>
        </p:nvSpPr>
        <p:spPr/>
        <p:txBody>
          <a:bodyPr/>
          <a:lstStyle/>
          <a:p>
            <a:r>
              <a:rPr lang="fr-FR"/>
              <a:t>Cliquez et modifiez le titre</a:t>
            </a:r>
          </a:p>
        </p:txBody>
      </p:sp>
    </p:spTree>
    <p:extLst>
      <p:ext uri="{BB962C8B-B14F-4D97-AF65-F5344CB8AC3E}">
        <p14:creationId xmlns:p14="http://schemas.microsoft.com/office/powerpoint/2010/main" val="2369644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4" name="Espace réservé du contenu 3"/>
          <p:cNvSpPr>
            <a:spLocks noGrp="1"/>
          </p:cNvSpPr>
          <p:nvPr>
            <p:ph sz="half" idx="2"/>
          </p:nvPr>
        </p:nvSpPr>
        <p:spPr>
          <a:xfrm>
            <a:off x="457200" y="1535113"/>
            <a:ext cx="4040188" cy="4591049"/>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numéro de diapositive 8"/>
          <p:cNvSpPr>
            <a:spLocks noGrp="1"/>
          </p:cNvSpPr>
          <p:nvPr>
            <p:ph type="sldNum" sz="quarter" idx="12"/>
          </p:nvPr>
        </p:nvSpPr>
        <p:spPr/>
        <p:txBody>
          <a:bodyPr/>
          <a:lstStyle/>
          <a:p>
            <a:fld id="{DC579457-93DD-F34B-B6D9-E0B2229980B0}" type="slidenum">
              <a:rPr lang="fr-FR" smtClean="0"/>
              <a:t>‹N°›</a:t>
            </a:fld>
            <a:endParaRPr lang="fr-FR"/>
          </a:p>
        </p:txBody>
      </p:sp>
      <p:sp>
        <p:nvSpPr>
          <p:cNvPr id="10" name="Titre 9"/>
          <p:cNvSpPr>
            <a:spLocks noGrp="1"/>
          </p:cNvSpPr>
          <p:nvPr>
            <p:ph type="title"/>
          </p:nvPr>
        </p:nvSpPr>
        <p:spPr/>
        <p:txBody>
          <a:bodyPr/>
          <a:lstStyle/>
          <a:p>
            <a:r>
              <a:rPr lang="fr-FR"/>
              <a:t>Cliquez et modifiez le titre</a:t>
            </a:r>
          </a:p>
        </p:txBody>
      </p:sp>
    </p:spTree>
    <p:extLst>
      <p:ext uri="{BB962C8B-B14F-4D97-AF65-F5344CB8AC3E}">
        <p14:creationId xmlns:p14="http://schemas.microsoft.com/office/powerpoint/2010/main" val="3468811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mparaison">
    <p:spTree>
      <p:nvGrpSpPr>
        <p:cNvPr id="1" name=""/>
        <p:cNvGrpSpPr/>
        <p:nvPr/>
      </p:nvGrpSpPr>
      <p:grpSpPr>
        <a:xfrm>
          <a:off x="0" y="0"/>
          <a:ext cx="0" cy="0"/>
          <a:chOff x="0" y="0"/>
          <a:chExt cx="0" cy="0"/>
        </a:xfrm>
      </p:grpSpPr>
      <p:sp>
        <p:nvSpPr>
          <p:cNvPr id="4" name="Espace réservé du contenu 3"/>
          <p:cNvSpPr>
            <a:spLocks noGrp="1"/>
          </p:cNvSpPr>
          <p:nvPr>
            <p:ph sz="half" idx="2"/>
          </p:nvPr>
        </p:nvSpPr>
        <p:spPr>
          <a:xfrm>
            <a:off x="457200" y="1535113"/>
            <a:ext cx="4040188" cy="4591049"/>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numéro de diapositive 8"/>
          <p:cNvSpPr>
            <a:spLocks noGrp="1"/>
          </p:cNvSpPr>
          <p:nvPr>
            <p:ph type="sldNum" sz="quarter" idx="12"/>
          </p:nvPr>
        </p:nvSpPr>
        <p:spPr/>
        <p:txBody>
          <a:bodyPr/>
          <a:lstStyle/>
          <a:p>
            <a:fld id="{DC579457-93DD-F34B-B6D9-E0B2229980B0}" type="slidenum">
              <a:rPr lang="fr-FR" smtClean="0"/>
              <a:t>‹N°›</a:t>
            </a:fld>
            <a:endParaRPr lang="fr-FR"/>
          </a:p>
        </p:txBody>
      </p:sp>
      <p:sp>
        <p:nvSpPr>
          <p:cNvPr id="10" name="Titre 9"/>
          <p:cNvSpPr>
            <a:spLocks noGrp="1"/>
          </p:cNvSpPr>
          <p:nvPr>
            <p:ph type="title"/>
          </p:nvPr>
        </p:nvSpPr>
        <p:spPr/>
        <p:txBody>
          <a:bodyPr/>
          <a:lstStyle/>
          <a:p>
            <a:r>
              <a:rPr lang="fr-FR"/>
              <a:t>Cliquez et modifiez le titre</a:t>
            </a:r>
          </a:p>
        </p:txBody>
      </p:sp>
      <p:sp>
        <p:nvSpPr>
          <p:cNvPr id="3" name="Espace réservé pour une image  2">
            <a:extLst>
              <a:ext uri="{FF2B5EF4-FFF2-40B4-BE49-F238E27FC236}">
                <a16:creationId xmlns:a16="http://schemas.microsoft.com/office/drawing/2014/main" id="{78869230-1E7D-4F48-85B2-773BB1D252BC}"/>
              </a:ext>
            </a:extLst>
          </p:cNvPr>
          <p:cNvSpPr>
            <a:spLocks noGrp="1"/>
          </p:cNvSpPr>
          <p:nvPr>
            <p:ph type="pic" sz="quarter" idx="13"/>
          </p:nvPr>
        </p:nvSpPr>
        <p:spPr>
          <a:xfrm>
            <a:off x="4948136" y="1535113"/>
            <a:ext cx="3333345" cy="4591050"/>
          </a:xfrm>
        </p:spPr>
        <p:txBody>
          <a:bodyPr/>
          <a:lstStyle/>
          <a:p>
            <a:endParaRPr lang="fr-FR"/>
          </a:p>
        </p:txBody>
      </p:sp>
    </p:spTree>
    <p:extLst>
      <p:ext uri="{BB962C8B-B14F-4D97-AF65-F5344CB8AC3E}">
        <p14:creationId xmlns:p14="http://schemas.microsoft.com/office/powerpoint/2010/main" val="2815115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5" name="Espace réservé du numéro de diapositive 4"/>
          <p:cNvSpPr>
            <a:spLocks noGrp="1"/>
          </p:cNvSpPr>
          <p:nvPr>
            <p:ph type="sldNum" sz="quarter" idx="12"/>
          </p:nvPr>
        </p:nvSpPr>
        <p:spPr/>
        <p:txBody>
          <a:bodyPr/>
          <a:lstStyle/>
          <a:p>
            <a:fld id="{DC579457-93DD-F34B-B6D9-E0B2229980B0}" type="slidenum">
              <a:rPr lang="fr-FR" smtClean="0"/>
              <a:t>‹N°›</a:t>
            </a:fld>
            <a:endParaRPr lang="fr-FR"/>
          </a:p>
        </p:txBody>
      </p:sp>
      <p:sp>
        <p:nvSpPr>
          <p:cNvPr id="6" name="Titre 1"/>
          <p:cNvSpPr txBox="1">
            <a:spLocks/>
          </p:cNvSpPr>
          <p:nvPr userDrawn="1"/>
        </p:nvSpPr>
        <p:spPr>
          <a:xfrm>
            <a:off x="1792288" y="4800600"/>
            <a:ext cx="5486400" cy="566738"/>
          </a:xfrm>
          <a:prstGeom prst="rect">
            <a:avLst/>
          </a:prstGeom>
        </p:spPr>
        <p:txBody>
          <a:bodyPr vert="horz" lIns="91440" tIns="45720" rIns="91440" bIns="45720" rtlCol="0" anchor="b" anchorCtr="0">
            <a:normAutofit/>
          </a:bodyPr>
          <a:lstStyle>
            <a:lvl1pPr algn="l" defTabSz="457200" rtl="0" eaLnBrk="1" latinLnBrk="0" hangingPunct="1">
              <a:spcBef>
                <a:spcPct val="0"/>
              </a:spcBef>
              <a:spcAft>
                <a:spcPts val="1200"/>
              </a:spcAft>
              <a:buNone/>
              <a:defRPr sz="2000" b="1" i="0" kern="1200" spc="0">
                <a:solidFill>
                  <a:srgbClr val="856921"/>
                </a:solidFill>
                <a:latin typeface="Century Gothic"/>
                <a:ea typeface="+mj-ea"/>
                <a:cs typeface="Century Gothic"/>
              </a:defRPr>
            </a:lvl1pPr>
          </a:lstStyle>
          <a:p>
            <a:r>
              <a:rPr lang="fr-FR"/>
              <a:t>Cliquez et modifiez le titre</a:t>
            </a:r>
          </a:p>
        </p:txBody>
      </p:sp>
      <p:sp>
        <p:nvSpPr>
          <p:cNvPr id="7" name="Espace réservé pour une image  2"/>
          <p:cNvSpPr>
            <a:spLocks noGrp="1"/>
          </p:cNvSpPr>
          <p:nvPr>
            <p:ph type="pic" idx="1"/>
          </p:nvPr>
        </p:nvSpPr>
        <p:spPr>
          <a:xfrm>
            <a:off x="1792288" y="1232899"/>
            <a:ext cx="5486400" cy="34946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8"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450563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Image 4" descr="picto-arbre-creme70.ai"/>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542587" y="5058001"/>
            <a:ext cx="1202824" cy="1440000"/>
          </a:xfrm>
          <a:prstGeom prst="rect">
            <a:avLst/>
          </a:prstGeom>
        </p:spPr>
      </p:pic>
      <p:sp>
        <p:nvSpPr>
          <p:cNvPr id="2" name="Espace réservé du titre 1"/>
          <p:cNvSpPr>
            <a:spLocks noGrp="1"/>
          </p:cNvSpPr>
          <p:nvPr>
            <p:ph type="title"/>
          </p:nvPr>
        </p:nvSpPr>
        <p:spPr>
          <a:xfrm>
            <a:off x="311916" y="0"/>
            <a:ext cx="6461259" cy="1032367"/>
          </a:xfrm>
          <a:prstGeom prst="rect">
            <a:avLst/>
          </a:prstGeom>
        </p:spPr>
        <p:txBody>
          <a:bodyPr vert="horz" lIns="91440" tIns="45720" rIns="91440" bIns="45720" rtlCol="0" anchor="b" anchorCtr="0">
            <a:normAutofit/>
          </a:bodyPr>
          <a:lstStyle/>
          <a:p>
            <a:r>
              <a:rPr lang="fr-FR"/>
              <a:t>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4"/>
          </p:nvPr>
        </p:nvSpPr>
        <p:spPr>
          <a:xfrm>
            <a:off x="178239" y="6498001"/>
            <a:ext cx="438169" cy="360000"/>
          </a:xfrm>
          <a:prstGeom prst="rect">
            <a:avLst/>
          </a:prstGeom>
        </p:spPr>
        <p:txBody>
          <a:bodyPr vert="horz" lIns="91440" tIns="45720" rIns="91440" bIns="45720" rtlCol="0" anchor="ctr"/>
          <a:lstStyle>
            <a:lvl1pPr algn="ctr">
              <a:defRPr sz="1400" b="1" i="0">
                <a:solidFill>
                  <a:srgbClr val="856921"/>
                </a:solidFill>
                <a:latin typeface="Century Gothic"/>
                <a:cs typeface="Century Gothic"/>
              </a:defRPr>
            </a:lvl1pPr>
          </a:lstStyle>
          <a:p>
            <a:fld id="{6C11F6D3-CE55-C345-B3F3-4AFFBFEABB84}" type="slidenum">
              <a:rPr lang="fr-FR" smtClean="0"/>
              <a:pPr/>
              <a:t>‹N°›</a:t>
            </a:fld>
            <a:endParaRPr lang="fr-FR"/>
          </a:p>
        </p:txBody>
      </p:sp>
      <p:sp>
        <p:nvSpPr>
          <p:cNvPr id="8" name="Rectangle 7"/>
          <p:cNvSpPr/>
          <p:nvPr userDrawn="1"/>
        </p:nvSpPr>
        <p:spPr>
          <a:xfrm>
            <a:off x="1" y="-1"/>
            <a:ext cx="178238" cy="1032368"/>
          </a:xfrm>
          <a:prstGeom prst="rect">
            <a:avLst/>
          </a:prstGeom>
          <a:solidFill>
            <a:srgbClr val="EED5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1" name="Connecteur droit 10"/>
          <p:cNvCxnSpPr/>
          <p:nvPr userDrawn="1"/>
        </p:nvCxnSpPr>
        <p:spPr>
          <a:xfrm flipV="1">
            <a:off x="178239" y="6498001"/>
            <a:ext cx="0" cy="360000"/>
          </a:xfrm>
          <a:prstGeom prst="line">
            <a:avLst/>
          </a:prstGeom>
          <a:ln w="12700">
            <a:solidFill>
              <a:srgbClr val="856921"/>
            </a:solidFill>
          </a:ln>
          <a:effectLst/>
        </p:spPr>
        <p:style>
          <a:lnRef idx="2">
            <a:schemeClr val="accent1"/>
          </a:lnRef>
          <a:fillRef idx="0">
            <a:schemeClr val="accent1"/>
          </a:fillRef>
          <a:effectRef idx="1">
            <a:schemeClr val="accent1"/>
          </a:effectRef>
          <a:fontRef idx="minor">
            <a:schemeClr val="tx1"/>
          </a:fontRef>
        </p:style>
      </p:cxnSp>
      <p:sp>
        <p:nvSpPr>
          <p:cNvPr id="18" name="Rectangle 17"/>
          <p:cNvSpPr/>
          <p:nvPr userDrawn="1"/>
        </p:nvSpPr>
        <p:spPr>
          <a:xfrm>
            <a:off x="616408" y="6498003"/>
            <a:ext cx="8527591" cy="359998"/>
          </a:xfrm>
          <a:prstGeom prst="rect">
            <a:avLst/>
          </a:prstGeom>
          <a:solidFill>
            <a:srgbClr val="EED5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1" name="Image 20" descr="Logo-fnc-or-rvb.ai"/>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984363" y="334054"/>
            <a:ext cx="1913625" cy="540000"/>
          </a:xfrm>
          <a:prstGeom prst="rect">
            <a:avLst/>
          </a:prstGeom>
        </p:spPr>
      </p:pic>
    </p:spTree>
    <p:extLst>
      <p:ext uri="{BB962C8B-B14F-4D97-AF65-F5344CB8AC3E}">
        <p14:creationId xmlns:p14="http://schemas.microsoft.com/office/powerpoint/2010/main" val="3678846"/>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9" r:id="rId3"/>
    <p:sldLayoutId id="2147483660" r:id="rId4"/>
    <p:sldLayoutId id="2147483650" r:id="rId5"/>
    <p:sldLayoutId id="2147483653" r:id="rId6"/>
    <p:sldLayoutId id="2147483661" r:id="rId7"/>
    <p:sldLayoutId id="2147483662" r:id="rId8"/>
    <p:sldLayoutId id="2147483654" r:id="rId9"/>
    <p:sldLayoutId id="2147483655" r:id="rId10"/>
  </p:sldLayoutIdLst>
  <p:hf hdr="0" ftr="0" dt="0"/>
  <p:txStyles>
    <p:titleStyle>
      <a:lvl1pPr algn="l" defTabSz="457200" rtl="0" eaLnBrk="1" latinLnBrk="0" hangingPunct="1">
        <a:spcBef>
          <a:spcPct val="0"/>
        </a:spcBef>
        <a:spcAft>
          <a:spcPts val="1200"/>
        </a:spcAft>
        <a:buNone/>
        <a:defRPr sz="2400" b="0" i="0" kern="1200" spc="0">
          <a:solidFill>
            <a:srgbClr val="856921"/>
          </a:solidFill>
          <a:latin typeface="Century Gothic"/>
          <a:ea typeface="+mj-ea"/>
          <a:cs typeface="Century Gothic"/>
        </a:defRPr>
      </a:lvl1pPr>
    </p:titleStyle>
    <p:bodyStyle>
      <a:lvl1pPr marL="342900" indent="-342900" algn="l" defTabSz="457200" rtl="0" eaLnBrk="1" latinLnBrk="0" hangingPunct="1">
        <a:spcBef>
          <a:spcPct val="20000"/>
        </a:spcBef>
        <a:buClr>
          <a:srgbClr val="856921"/>
        </a:buClr>
        <a:buFont typeface="Arial"/>
        <a:buChar char="•"/>
        <a:defRPr sz="1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chemeClr val="tx1">
            <a:lumMod val="95000"/>
            <a:lumOff val="5000"/>
          </a:schemeClr>
        </a:buClr>
        <a:buFont typeface="Arial"/>
        <a:buChar char="•"/>
        <a:defRPr sz="14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chemeClr val="bg1">
            <a:lumMod val="50000"/>
          </a:schemeClr>
        </a:buClr>
        <a:buFont typeface="Arial"/>
        <a:buChar char="•"/>
        <a:defRPr sz="14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chemeClr val="bg1">
            <a:lumMod val="75000"/>
          </a:schemeClr>
        </a:buClr>
        <a:buFont typeface="Arial"/>
        <a:buChar char="•"/>
        <a:defRPr sz="14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chemeClr val="bg1">
            <a:lumMod val="85000"/>
          </a:schemeClr>
        </a:buClr>
        <a:buFont typeface="Arial"/>
        <a:buChar char="•"/>
        <a:defRPr sz="1400" b="0" i="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34.jp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36.jpg"/></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7.jpg"/><Relationship Id="rId1" Type="http://schemas.openxmlformats.org/officeDocument/2006/relationships/slideLayout" Target="../slideLayouts/slideLayout8.xml"/><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itre 17"/>
          <p:cNvSpPr>
            <a:spLocks noGrp="1"/>
          </p:cNvSpPr>
          <p:nvPr>
            <p:ph type="title"/>
          </p:nvPr>
        </p:nvSpPr>
        <p:spPr>
          <a:xfrm>
            <a:off x="0" y="4312349"/>
            <a:ext cx="9144000" cy="1284664"/>
          </a:xfrm>
        </p:spPr>
        <p:txBody>
          <a:bodyPr anchor="ctr">
            <a:normAutofit/>
          </a:bodyPr>
          <a:lstStyle/>
          <a:p>
            <a:r>
              <a:rPr lang="fr-FR" dirty="0"/>
              <a:t>Carnet numérique – présentation des applications</a:t>
            </a:r>
          </a:p>
        </p:txBody>
      </p:sp>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19970" t="20816" r="21662" b="21225"/>
          <a:stretch/>
        </p:blipFill>
        <p:spPr>
          <a:xfrm>
            <a:off x="6290158" y="2607892"/>
            <a:ext cx="1099023" cy="1091338"/>
          </a:xfrm>
          <a:prstGeom prst="rect">
            <a:avLst/>
          </a:prstGeom>
        </p:spPr>
      </p:pic>
      <p:sp>
        <p:nvSpPr>
          <p:cNvPr id="6" name="ZoneTexte 5"/>
          <p:cNvSpPr txBox="1"/>
          <p:nvPr/>
        </p:nvSpPr>
        <p:spPr>
          <a:xfrm>
            <a:off x="6209639" y="3795380"/>
            <a:ext cx="1371600" cy="276999"/>
          </a:xfrm>
          <a:prstGeom prst="rect">
            <a:avLst/>
          </a:prstGeom>
          <a:noFill/>
        </p:spPr>
        <p:txBody>
          <a:bodyPr wrap="square" rtlCol="0">
            <a:spAutoFit/>
          </a:bodyPr>
          <a:lstStyle/>
          <a:p>
            <a:pPr algn="ctr"/>
            <a:r>
              <a:rPr lang="fr-FR" sz="1200" dirty="0"/>
              <a:t>CHASSCONTROL</a:t>
            </a:r>
          </a:p>
        </p:txBody>
      </p:sp>
      <p:pic>
        <p:nvPicPr>
          <p:cNvPr id="7" name="72A05C5A-4DCD-4C8B-86F5-222BDDE36E75" descr="cid:image003.png@01D41F82.4D7FD5E0">
            <a:extLst>
              <a:ext uri="{FF2B5EF4-FFF2-40B4-BE49-F238E27FC236}">
                <a16:creationId xmlns:a16="http://schemas.microsoft.com/office/drawing/2014/main" id="{E81F43D8-57B4-684E-A22A-69F4C68229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275" t="23354" r="25495" b="25033"/>
          <a:stretch/>
        </p:blipFill>
        <p:spPr bwMode="auto">
          <a:xfrm>
            <a:off x="1716252" y="2666698"/>
            <a:ext cx="947642" cy="973725"/>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1433933" y="3822788"/>
            <a:ext cx="1371601" cy="276999"/>
          </a:xfrm>
          <a:prstGeom prst="rect">
            <a:avLst/>
          </a:prstGeom>
          <a:noFill/>
        </p:spPr>
        <p:txBody>
          <a:bodyPr wrap="square" rtlCol="0">
            <a:spAutoFit/>
          </a:bodyPr>
          <a:lstStyle/>
          <a:p>
            <a:pPr algn="ctr"/>
            <a:r>
              <a:rPr lang="fr-FR" sz="1200" dirty="0"/>
              <a:t>CHASSADAPT</a:t>
            </a:r>
          </a:p>
        </p:txBody>
      </p:sp>
    </p:spTree>
    <p:extLst>
      <p:ext uri="{BB962C8B-B14F-4D97-AF65-F5344CB8AC3E}">
        <p14:creationId xmlns:p14="http://schemas.microsoft.com/office/powerpoint/2010/main" val="24663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normAutofit fontScale="90000"/>
          </a:bodyPr>
          <a:lstStyle/>
          <a:p>
            <a:r>
              <a:rPr lang="fr-FR" dirty="0"/>
              <a:t>DEMONSTRATION</a:t>
            </a:r>
            <a:br>
              <a:rPr lang="fr-FR" dirty="0"/>
            </a:br>
            <a:r>
              <a:rPr lang="fr-FR" dirty="0"/>
              <a:t>	</a:t>
            </a:r>
            <a:r>
              <a:rPr lang="fr-FR" b="1" dirty="0"/>
              <a:t>Première connexion – Création de compte</a:t>
            </a:r>
          </a:p>
        </p:txBody>
      </p:sp>
      <p:sp>
        <p:nvSpPr>
          <p:cNvPr id="4" name="Espace réservé du numéro de diapositive 3"/>
          <p:cNvSpPr>
            <a:spLocks noGrp="1"/>
          </p:cNvSpPr>
          <p:nvPr>
            <p:ph type="sldNum" sz="quarter" idx="12"/>
          </p:nvPr>
        </p:nvSpPr>
        <p:spPr/>
        <p:txBody>
          <a:bodyPr/>
          <a:lstStyle/>
          <a:p>
            <a:fld id="{DC579457-93DD-F34B-B6D9-E0B2229980B0}" type="slidenum">
              <a:rPr lang="fr-FR" smtClean="0"/>
              <a:t>10</a:t>
            </a:fld>
            <a:endParaRPr lang="fr-FR"/>
          </a:p>
        </p:txBody>
      </p:sp>
      <p:sp>
        <p:nvSpPr>
          <p:cNvPr id="7" name="Rectangle 6"/>
          <p:cNvSpPr/>
          <p:nvPr/>
        </p:nvSpPr>
        <p:spPr>
          <a:xfrm>
            <a:off x="0" y="1032367"/>
            <a:ext cx="1371600" cy="5464298"/>
          </a:xfrm>
          <a:prstGeom prst="rect">
            <a:avLst/>
          </a:prstGeom>
          <a:solidFill>
            <a:srgbClr val="EED5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72A05C5A-4DCD-4C8B-86F5-222BDDE36E75" descr="cid:image003.png@01D41F82.4D7FD5E0">
            <a:extLst>
              <a:ext uri="{FF2B5EF4-FFF2-40B4-BE49-F238E27FC236}">
                <a16:creationId xmlns:a16="http://schemas.microsoft.com/office/drawing/2014/main" id="{E81F43D8-57B4-684E-A22A-69F4C68229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75" t="23354" r="25495" b="25033"/>
          <a:stretch/>
        </p:blipFill>
        <p:spPr bwMode="auto">
          <a:xfrm>
            <a:off x="211979" y="1238533"/>
            <a:ext cx="947642" cy="973725"/>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1" y="2277890"/>
            <a:ext cx="1371601" cy="276999"/>
          </a:xfrm>
          <a:prstGeom prst="rect">
            <a:avLst/>
          </a:prstGeom>
          <a:noFill/>
        </p:spPr>
        <p:txBody>
          <a:bodyPr wrap="square" rtlCol="0">
            <a:spAutoFit/>
          </a:bodyPr>
          <a:lstStyle/>
          <a:p>
            <a:pPr algn="ctr"/>
            <a:r>
              <a:rPr lang="fr-FR" sz="1200" dirty="0"/>
              <a:t>CHASSADAPT</a:t>
            </a: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933" y="1032367"/>
            <a:ext cx="3073668" cy="5464298"/>
          </a:xfrm>
          <a:prstGeom prst="rect">
            <a:avLst/>
          </a:prstGeom>
        </p:spPr>
      </p:pic>
      <p:sp>
        <p:nvSpPr>
          <p:cNvPr id="14" name="Espace réservé du contenu 2"/>
          <p:cNvSpPr>
            <a:spLocks noGrp="1"/>
          </p:cNvSpPr>
          <p:nvPr>
            <p:ph sz="half" idx="4294967295"/>
          </p:nvPr>
        </p:nvSpPr>
        <p:spPr>
          <a:xfrm>
            <a:off x="4719934" y="1212259"/>
            <a:ext cx="4040188" cy="5063160"/>
          </a:xfrm>
          <a:prstGeom prst="rect">
            <a:avLst/>
          </a:prstGeom>
        </p:spPr>
        <p:txBody>
          <a:bodyPr>
            <a:normAutofit/>
          </a:bodyPr>
          <a:lstStyle/>
          <a:p>
            <a:pPr>
              <a:buFont typeface="+mj-lt"/>
              <a:buAutoNum type="arabicPeriod" startAt="2"/>
            </a:pPr>
            <a:r>
              <a:rPr lang="fr-FR" b="1" dirty="0"/>
              <a:t>Cliquez sur chaque champ, un clavier numérique apparaît. Tapez les informations demandées.</a:t>
            </a:r>
          </a:p>
          <a:p>
            <a:pPr marL="0" indent="0">
              <a:buNone/>
            </a:pPr>
            <a:endParaRPr lang="fr-FR" b="1" dirty="0"/>
          </a:p>
          <a:p>
            <a:pPr>
              <a:buFont typeface="+mj-lt"/>
              <a:buAutoNum type="arabicPeriod" startAt="3"/>
            </a:pPr>
            <a:r>
              <a:rPr lang="fr-FR" b="1" dirty="0"/>
              <a:t>Finalisez la création de votre compte en cliquant sur :</a:t>
            </a:r>
          </a:p>
          <a:p>
            <a:pPr>
              <a:buFont typeface="+mj-lt"/>
              <a:buAutoNum type="arabicPeriod" startAt="2"/>
            </a:pPr>
            <a:endParaRPr lang="fr-FR" dirty="0"/>
          </a:p>
          <a:p>
            <a:pPr>
              <a:buFont typeface="+mj-lt"/>
              <a:buAutoNum type="arabicPeriod" startAt="2"/>
            </a:pPr>
            <a:endParaRPr lang="fr-FR" dirty="0"/>
          </a:p>
          <a:p>
            <a:pPr marL="0" indent="0">
              <a:buNone/>
            </a:pPr>
            <a:r>
              <a:rPr lang="fr-FR" b="1" dirty="0"/>
              <a:t>Message de finalisation :</a:t>
            </a:r>
          </a:p>
          <a:p>
            <a:pPr lvl="1"/>
            <a:r>
              <a:rPr lang="fr-FR" b="1" dirty="0"/>
              <a:t>Succès </a:t>
            </a:r>
            <a:r>
              <a:rPr lang="fr-FR" dirty="0"/>
              <a:t>: vous accédez à l’accueil, après avoir cliqué sur « Continuer » ou « Voir le tutoriel »</a:t>
            </a:r>
          </a:p>
          <a:p>
            <a:pPr lvl="1"/>
            <a:r>
              <a:rPr lang="fr-FR" b="1" dirty="0"/>
              <a:t>Echec : </a:t>
            </a:r>
            <a:r>
              <a:rPr lang="fr-FR" dirty="0"/>
              <a:t>un message vous informe de l’échec de la création du compte.</a:t>
            </a:r>
          </a:p>
          <a:p>
            <a:pPr>
              <a:buFont typeface="+mj-lt"/>
              <a:buAutoNum type="arabicPeriod" startAt="5"/>
            </a:pPr>
            <a:endParaRPr lang="fr-FR" dirty="0"/>
          </a:p>
          <a:p>
            <a:pPr marL="0" indent="0">
              <a:buNone/>
            </a:pPr>
            <a:r>
              <a:rPr lang="fr-FR" dirty="0"/>
              <a:t>« Création de compte : des questions ? » :</a:t>
            </a:r>
          </a:p>
          <a:p>
            <a:pPr marL="0" indent="0">
              <a:buNone/>
            </a:pPr>
            <a:r>
              <a:rPr lang="fr-FR" dirty="0"/>
              <a:t>Page explicative sur les données nécessaires à l’inscription</a:t>
            </a:r>
          </a:p>
        </p:txBody>
      </p:sp>
      <p:pic>
        <p:nvPicPr>
          <p:cNvPr id="16" name="Image 15">
            <a:extLst>
              <a:ext uri="{FF2B5EF4-FFF2-40B4-BE49-F238E27FC236}">
                <a16:creationId xmlns:a16="http://schemas.microsoft.com/office/drawing/2014/main" id="{401F05DA-C5EC-3D41-98EB-3D48031C3DAB}"/>
              </a:ext>
            </a:extLst>
          </p:cNvPr>
          <p:cNvPicPr>
            <a:picLocks noChangeAspect="1"/>
          </p:cNvPicPr>
          <p:nvPr/>
        </p:nvPicPr>
        <p:blipFill>
          <a:blip r:embed="rId4"/>
          <a:stretch>
            <a:fillRect/>
          </a:stretch>
        </p:blipFill>
        <p:spPr>
          <a:xfrm>
            <a:off x="6443734" y="2554889"/>
            <a:ext cx="1129990" cy="404913"/>
          </a:xfrm>
          <a:prstGeom prst="rect">
            <a:avLst/>
          </a:prstGeom>
          <a:noFill/>
          <a:ln>
            <a:noFill/>
          </a:ln>
        </p:spPr>
        <p:style>
          <a:lnRef idx="1">
            <a:schemeClr val="dk1"/>
          </a:lnRef>
          <a:fillRef idx="2">
            <a:schemeClr val="dk1"/>
          </a:fillRef>
          <a:effectRef idx="1">
            <a:schemeClr val="dk1"/>
          </a:effectRef>
          <a:fontRef idx="minor">
            <a:schemeClr val="dk1"/>
          </a:fontRef>
        </p:style>
      </p:pic>
    </p:spTree>
    <p:extLst>
      <p:ext uri="{BB962C8B-B14F-4D97-AF65-F5344CB8AC3E}">
        <p14:creationId xmlns:p14="http://schemas.microsoft.com/office/powerpoint/2010/main" val="1986797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normAutofit/>
          </a:bodyPr>
          <a:lstStyle/>
          <a:p>
            <a:r>
              <a:rPr lang="fr-FR" dirty="0"/>
              <a:t>DEMONSTRATION</a:t>
            </a:r>
            <a:br>
              <a:rPr lang="fr-FR" dirty="0"/>
            </a:br>
            <a:r>
              <a:rPr lang="fr-FR" dirty="0"/>
              <a:t>	</a:t>
            </a:r>
            <a:r>
              <a:rPr lang="fr-FR" b="1" dirty="0"/>
              <a:t> Tutoriel (après la création de compte)</a:t>
            </a:r>
            <a:endParaRPr lang="fr-FR" dirty="0"/>
          </a:p>
        </p:txBody>
      </p:sp>
      <p:sp>
        <p:nvSpPr>
          <p:cNvPr id="4" name="Espace réservé du numéro de diapositive 3"/>
          <p:cNvSpPr>
            <a:spLocks noGrp="1"/>
          </p:cNvSpPr>
          <p:nvPr>
            <p:ph type="sldNum" sz="quarter" idx="12"/>
          </p:nvPr>
        </p:nvSpPr>
        <p:spPr/>
        <p:txBody>
          <a:bodyPr/>
          <a:lstStyle/>
          <a:p>
            <a:fld id="{DC579457-93DD-F34B-B6D9-E0B2229980B0}" type="slidenum">
              <a:rPr lang="fr-FR" smtClean="0"/>
              <a:t>11</a:t>
            </a:fld>
            <a:endParaRPr lang="fr-FR"/>
          </a:p>
        </p:txBody>
      </p:sp>
      <p:sp>
        <p:nvSpPr>
          <p:cNvPr id="7" name="Rectangle 6"/>
          <p:cNvSpPr/>
          <p:nvPr/>
        </p:nvSpPr>
        <p:spPr>
          <a:xfrm>
            <a:off x="0" y="1032367"/>
            <a:ext cx="1371600" cy="5464298"/>
          </a:xfrm>
          <a:prstGeom prst="rect">
            <a:avLst/>
          </a:prstGeom>
          <a:solidFill>
            <a:srgbClr val="EED5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72A05C5A-4DCD-4C8B-86F5-222BDDE36E75" descr="cid:image003.png@01D41F82.4D7FD5E0">
            <a:extLst>
              <a:ext uri="{FF2B5EF4-FFF2-40B4-BE49-F238E27FC236}">
                <a16:creationId xmlns:a16="http://schemas.microsoft.com/office/drawing/2014/main" id="{E81F43D8-57B4-684E-A22A-69F4C68229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75" t="23354" r="25495" b="25033"/>
          <a:stretch/>
        </p:blipFill>
        <p:spPr bwMode="auto">
          <a:xfrm>
            <a:off x="211979" y="1238533"/>
            <a:ext cx="947642" cy="973725"/>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1" y="2277890"/>
            <a:ext cx="1371601" cy="276999"/>
          </a:xfrm>
          <a:prstGeom prst="rect">
            <a:avLst/>
          </a:prstGeom>
          <a:noFill/>
        </p:spPr>
        <p:txBody>
          <a:bodyPr wrap="square" rtlCol="0">
            <a:spAutoFit/>
          </a:bodyPr>
          <a:lstStyle/>
          <a:p>
            <a:pPr algn="ctr"/>
            <a:r>
              <a:rPr lang="fr-FR" sz="1200" dirty="0"/>
              <a:t>CHASSADAPT</a:t>
            </a:r>
          </a:p>
        </p:txBody>
      </p:sp>
      <p:sp>
        <p:nvSpPr>
          <p:cNvPr id="23" name="Espace réservé du contenu 2"/>
          <p:cNvSpPr>
            <a:spLocks noGrp="1"/>
          </p:cNvSpPr>
          <p:nvPr>
            <p:ph sz="half" idx="4294967295"/>
          </p:nvPr>
        </p:nvSpPr>
        <p:spPr>
          <a:xfrm>
            <a:off x="1522450" y="1032367"/>
            <a:ext cx="7392949" cy="373193"/>
          </a:xfrm>
          <a:prstGeom prst="rect">
            <a:avLst/>
          </a:prstGeom>
        </p:spPr>
        <p:txBody>
          <a:bodyPr>
            <a:normAutofit/>
          </a:bodyPr>
          <a:lstStyle/>
          <a:p>
            <a:pPr marL="0" indent="0">
              <a:buNone/>
            </a:pPr>
            <a:r>
              <a:rPr lang="fr-FR" sz="1800" b="1" dirty="0"/>
              <a:t>= Informations sur les principales fonctionnalités de l’application</a:t>
            </a:r>
          </a:p>
          <a:p>
            <a:pPr marL="0" indent="0">
              <a:buNone/>
            </a:pPr>
            <a:endParaRPr lang="fr-FR" b="1" dirty="0"/>
          </a:p>
        </p:txBody>
      </p:sp>
      <p:pic>
        <p:nvPicPr>
          <p:cNvPr id="24" name="Imag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405560"/>
            <a:ext cx="1618882" cy="2880000"/>
          </a:xfrm>
          <a:prstGeom prst="rect">
            <a:avLst/>
          </a:prstGeom>
        </p:spPr>
      </p:pic>
      <p:pic>
        <p:nvPicPr>
          <p:cNvPr id="25" name="Imag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4682" y="2147536"/>
            <a:ext cx="1618882" cy="2880000"/>
          </a:xfrm>
          <a:prstGeom prst="rect">
            <a:avLst/>
          </a:prstGeom>
        </p:spPr>
      </p:pic>
      <p:pic>
        <p:nvPicPr>
          <p:cNvPr id="26" name="Imag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4123" y="2845560"/>
            <a:ext cx="1618882" cy="2880000"/>
          </a:xfrm>
          <a:prstGeom prst="rect">
            <a:avLst/>
          </a:prstGeom>
        </p:spPr>
      </p:pic>
      <p:pic>
        <p:nvPicPr>
          <p:cNvPr id="27" name="Imag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6227" y="3386400"/>
            <a:ext cx="1618882" cy="2880000"/>
          </a:xfrm>
          <a:prstGeom prst="rect">
            <a:avLst/>
          </a:prstGeom>
        </p:spPr>
      </p:pic>
      <p:pic>
        <p:nvPicPr>
          <p:cNvPr id="28" name="Imag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3734" y="3013207"/>
            <a:ext cx="1618882" cy="2880000"/>
          </a:xfrm>
          <a:prstGeom prst="rect">
            <a:avLst/>
          </a:prstGeom>
        </p:spPr>
      </p:pic>
      <p:pic>
        <p:nvPicPr>
          <p:cNvPr id="29" name="Imag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84072" y="2212258"/>
            <a:ext cx="1618882" cy="2880000"/>
          </a:xfrm>
          <a:prstGeom prst="rect">
            <a:avLst/>
          </a:prstGeom>
        </p:spPr>
      </p:pic>
    </p:spTree>
    <p:extLst>
      <p:ext uri="{BB962C8B-B14F-4D97-AF65-F5344CB8AC3E}">
        <p14:creationId xmlns:p14="http://schemas.microsoft.com/office/powerpoint/2010/main" val="1907005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lstStyle/>
          <a:p>
            <a:r>
              <a:rPr lang="fr-FR" dirty="0"/>
              <a:t>DEMONSTRATION</a:t>
            </a:r>
            <a:br>
              <a:rPr lang="fr-FR" dirty="0"/>
            </a:br>
            <a:r>
              <a:rPr lang="fr-FR" dirty="0"/>
              <a:t>		</a:t>
            </a:r>
            <a:r>
              <a:rPr lang="fr-FR" b="1" dirty="0"/>
              <a:t>Ouverture de session simplifiée</a:t>
            </a:r>
          </a:p>
        </p:txBody>
      </p:sp>
      <p:sp>
        <p:nvSpPr>
          <p:cNvPr id="4" name="Espace réservé du numéro de diapositive 3"/>
          <p:cNvSpPr>
            <a:spLocks noGrp="1"/>
          </p:cNvSpPr>
          <p:nvPr>
            <p:ph type="sldNum" sz="quarter" idx="12"/>
          </p:nvPr>
        </p:nvSpPr>
        <p:spPr/>
        <p:txBody>
          <a:bodyPr/>
          <a:lstStyle/>
          <a:p>
            <a:fld id="{DC579457-93DD-F34B-B6D9-E0B2229980B0}" type="slidenum">
              <a:rPr lang="fr-FR" smtClean="0"/>
              <a:t>12</a:t>
            </a:fld>
            <a:endParaRPr lang="fr-FR"/>
          </a:p>
        </p:txBody>
      </p:sp>
      <p:sp>
        <p:nvSpPr>
          <p:cNvPr id="7" name="Rectangle 6"/>
          <p:cNvSpPr/>
          <p:nvPr/>
        </p:nvSpPr>
        <p:spPr>
          <a:xfrm>
            <a:off x="0" y="1032367"/>
            <a:ext cx="1371600" cy="5464298"/>
          </a:xfrm>
          <a:prstGeom prst="rect">
            <a:avLst/>
          </a:prstGeom>
          <a:solidFill>
            <a:srgbClr val="EED5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72A05C5A-4DCD-4C8B-86F5-222BDDE36E75" descr="cid:image003.png@01D41F82.4D7FD5E0">
            <a:extLst>
              <a:ext uri="{FF2B5EF4-FFF2-40B4-BE49-F238E27FC236}">
                <a16:creationId xmlns:a16="http://schemas.microsoft.com/office/drawing/2014/main" id="{E81F43D8-57B4-684E-A22A-69F4C68229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75" t="23354" r="25495" b="25033"/>
          <a:stretch/>
        </p:blipFill>
        <p:spPr bwMode="auto">
          <a:xfrm>
            <a:off x="211979" y="1238533"/>
            <a:ext cx="947642" cy="973725"/>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1" y="2277890"/>
            <a:ext cx="1371601" cy="276999"/>
          </a:xfrm>
          <a:prstGeom prst="rect">
            <a:avLst/>
          </a:prstGeom>
          <a:noFill/>
        </p:spPr>
        <p:txBody>
          <a:bodyPr wrap="square" rtlCol="0">
            <a:spAutoFit/>
          </a:bodyPr>
          <a:lstStyle/>
          <a:p>
            <a:pPr algn="ctr"/>
            <a:r>
              <a:rPr lang="fr-FR" sz="1200" dirty="0"/>
              <a:t>CHASSADAPT</a:t>
            </a:r>
          </a:p>
        </p:txBody>
      </p:sp>
      <p:sp>
        <p:nvSpPr>
          <p:cNvPr id="14" name="Espace réservé du contenu 2"/>
          <p:cNvSpPr>
            <a:spLocks noGrp="1"/>
          </p:cNvSpPr>
          <p:nvPr>
            <p:ph sz="half" idx="4294967295"/>
          </p:nvPr>
        </p:nvSpPr>
        <p:spPr>
          <a:xfrm>
            <a:off x="4719934" y="1212259"/>
            <a:ext cx="4040188" cy="373193"/>
          </a:xfrm>
          <a:prstGeom prst="rect">
            <a:avLst/>
          </a:prstGeom>
        </p:spPr>
        <p:txBody>
          <a:bodyPr>
            <a:normAutofit/>
          </a:bodyPr>
          <a:lstStyle/>
          <a:p>
            <a:pPr marL="0" indent="0">
              <a:buNone/>
            </a:pPr>
            <a:r>
              <a:rPr lang="fr-FR" sz="1800" b="1" dirty="0"/>
              <a:t>= ouverture journalière</a:t>
            </a:r>
          </a:p>
          <a:p>
            <a:pPr marL="0" indent="0">
              <a:buNone/>
            </a:pPr>
            <a:endParaRPr lang="fr-FR" b="1" dirty="0"/>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536" y="1032367"/>
            <a:ext cx="3073667" cy="5464298"/>
          </a:xfrm>
          <a:prstGeom prst="rect">
            <a:avLst/>
          </a:prstGeom>
        </p:spPr>
      </p:pic>
      <p:sp>
        <p:nvSpPr>
          <p:cNvPr id="17" name="Espace réservé du contenu 2"/>
          <p:cNvSpPr>
            <a:spLocks noGrp="1"/>
          </p:cNvSpPr>
          <p:nvPr>
            <p:ph idx="1"/>
          </p:nvPr>
        </p:nvSpPr>
        <p:spPr>
          <a:xfrm>
            <a:off x="4656178" y="1852190"/>
            <a:ext cx="4103944" cy="4541374"/>
          </a:xfrm>
        </p:spPr>
        <p:txBody>
          <a:bodyPr>
            <a:normAutofit/>
          </a:bodyPr>
          <a:lstStyle/>
          <a:p>
            <a:pPr marL="0" indent="0">
              <a:buNone/>
            </a:pPr>
            <a:r>
              <a:rPr lang="fr-FR" sz="1600" b="1" dirty="0"/>
              <a:t>L’Identifiant GU et votre date de naissance sont pré-remplis</a:t>
            </a:r>
          </a:p>
          <a:p>
            <a:pPr marL="0" indent="0">
              <a:buNone/>
            </a:pPr>
            <a:endParaRPr lang="fr-FR" sz="1600" b="1" dirty="0"/>
          </a:p>
          <a:p>
            <a:pPr>
              <a:buFont typeface="+mj-lt"/>
              <a:buAutoNum type="arabicPeriod"/>
            </a:pPr>
            <a:endParaRPr lang="fr-FR" sz="1600" b="1" dirty="0"/>
          </a:p>
          <a:p>
            <a:pPr>
              <a:buFont typeface="+mj-lt"/>
              <a:buAutoNum type="arabicPeriod"/>
            </a:pPr>
            <a:r>
              <a:rPr lang="fr-FR" sz="1600" b="1" dirty="0"/>
              <a:t>Cliquez </a:t>
            </a:r>
            <a:r>
              <a:rPr lang="fr-FR" sz="1600" dirty="0"/>
              <a:t>sur la case « Mot de passe » et renseignez-le </a:t>
            </a:r>
          </a:p>
          <a:p>
            <a:pPr>
              <a:buFont typeface="+mj-lt"/>
              <a:buAutoNum type="arabicPeriod"/>
            </a:pPr>
            <a:endParaRPr lang="fr-FR" sz="1600" dirty="0"/>
          </a:p>
          <a:p>
            <a:pPr>
              <a:buFont typeface="+mj-lt"/>
              <a:buAutoNum type="arabicPeriod"/>
            </a:pPr>
            <a:r>
              <a:rPr lang="fr-FR" sz="1600" b="1" dirty="0"/>
              <a:t>Finalisez</a:t>
            </a:r>
            <a:r>
              <a:rPr lang="fr-FR" sz="1600" dirty="0"/>
              <a:t> l’authentification en cliquant sur : </a:t>
            </a:r>
          </a:p>
          <a:p>
            <a:pPr marL="0" indent="0">
              <a:buNone/>
            </a:pPr>
            <a:endParaRPr lang="fr-FR" sz="1600" dirty="0"/>
          </a:p>
        </p:txBody>
      </p:sp>
      <p:sp>
        <p:nvSpPr>
          <p:cNvPr id="18" name="Rectangle 17"/>
          <p:cNvSpPr/>
          <p:nvPr/>
        </p:nvSpPr>
        <p:spPr>
          <a:xfrm>
            <a:off x="4656178" y="5117577"/>
            <a:ext cx="4309230" cy="923330"/>
          </a:xfrm>
          <a:prstGeom prst="rect">
            <a:avLst/>
          </a:prstGeom>
        </p:spPr>
        <p:txBody>
          <a:bodyPr wrap="square">
            <a:spAutoFit/>
          </a:bodyPr>
          <a:lstStyle/>
          <a:p>
            <a:r>
              <a:rPr lang="fr-FR" b="1" dirty="0"/>
              <a:t>Succès </a:t>
            </a:r>
            <a:r>
              <a:rPr lang="fr-FR" dirty="0"/>
              <a:t>: vous accédez à l’accueil.</a:t>
            </a:r>
          </a:p>
          <a:p>
            <a:r>
              <a:rPr lang="fr-FR" b="1" dirty="0"/>
              <a:t>Echec : </a:t>
            </a:r>
            <a:r>
              <a:rPr lang="fr-FR" dirty="0"/>
              <a:t>un message vous informe de l’échec de l’authentification.</a:t>
            </a:r>
          </a:p>
        </p:txBody>
      </p:sp>
      <p:pic>
        <p:nvPicPr>
          <p:cNvPr id="19" name="Image 18">
            <a:extLst>
              <a:ext uri="{FF2B5EF4-FFF2-40B4-BE49-F238E27FC236}">
                <a16:creationId xmlns:a16="http://schemas.microsoft.com/office/drawing/2014/main" id="{F390DEC2-B9DD-3447-92F4-B73A9A9E0416}"/>
              </a:ext>
            </a:extLst>
          </p:cNvPr>
          <p:cNvPicPr>
            <a:picLocks noChangeAspect="1"/>
          </p:cNvPicPr>
          <p:nvPr/>
        </p:nvPicPr>
        <p:blipFill>
          <a:blip r:embed="rId4"/>
          <a:stretch>
            <a:fillRect/>
          </a:stretch>
        </p:blipFill>
        <p:spPr>
          <a:xfrm>
            <a:off x="6430756" y="4406339"/>
            <a:ext cx="1428482" cy="444500"/>
          </a:xfrm>
          <a:prstGeom prst="rect">
            <a:avLst/>
          </a:prstGeom>
          <a:noFill/>
          <a:ln>
            <a:noFill/>
          </a:ln>
        </p:spPr>
        <p:style>
          <a:lnRef idx="1">
            <a:schemeClr val="dk1"/>
          </a:lnRef>
          <a:fillRef idx="2">
            <a:schemeClr val="dk1"/>
          </a:fillRef>
          <a:effectRef idx="1">
            <a:schemeClr val="dk1"/>
          </a:effectRef>
          <a:fontRef idx="minor">
            <a:schemeClr val="dk1"/>
          </a:fontRef>
        </p:style>
      </p:pic>
    </p:spTree>
    <p:extLst>
      <p:ext uri="{BB962C8B-B14F-4D97-AF65-F5344CB8AC3E}">
        <p14:creationId xmlns:p14="http://schemas.microsoft.com/office/powerpoint/2010/main" val="3649167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lstStyle/>
          <a:p>
            <a:r>
              <a:rPr lang="fr-FR" dirty="0"/>
              <a:t>DEMONSTRATION</a:t>
            </a:r>
            <a:br>
              <a:rPr lang="fr-FR" dirty="0"/>
            </a:br>
            <a:r>
              <a:rPr lang="fr-FR" dirty="0"/>
              <a:t>		</a:t>
            </a:r>
            <a:r>
              <a:rPr lang="fr-FR" b="1" dirty="0"/>
              <a:t>Page d’accueil</a:t>
            </a:r>
          </a:p>
        </p:txBody>
      </p:sp>
      <p:sp>
        <p:nvSpPr>
          <p:cNvPr id="4" name="Espace réservé du numéro de diapositive 3"/>
          <p:cNvSpPr>
            <a:spLocks noGrp="1"/>
          </p:cNvSpPr>
          <p:nvPr>
            <p:ph type="sldNum" sz="quarter" idx="12"/>
          </p:nvPr>
        </p:nvSpPr>
        <p:spPr/>
        <p:txBody>
          <a:bodyPr/>
          <a:lstStyle/>
          <a:p>
            <a:fld id="{DC579457-93DD-F34B-B6D9-E0B2229980B0}" type="slidenum">
              <a:rPr lang="fr-FR" smtClean="0"/>
              <a:t>13</a:t>
            </a:fld>
            <a:endParaRPr lang="fr-FR"/>
          </a:p>
        </p:txBody>
      </p:sp>
      <p:sp>
        <p:nvSpPr>
          <p:cNvPr id="7" name="Rectangle 6"/>
          <p:cNvSpPr/>
          <p:nvPr/>
        </p:nvSpPr>
        <p:spPr>
          <a:xfrm>
            <a:off x="0" y="1032367"/>
            <a:ext cx="1371600" cy="5464298"/>
          </a:xfrm>
          <a:prstGeom prst="rect">
            <a:avLst/>
          </a:prstGeom>
          <a:solidFill>
            <a:srgbClr val="EED5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72A05C5A-4DCD-4C8B-86F5-222BDDE36E75" descr="cid:image003.png@01D41F82.4D7FD5E0">
            <a:extLst>
              <a:ext uri="{FF2B5EF4-FFF2-40B4-BE49-F238E27FC236}">
                <a16:creationId xmlns:a16="http://schemas.microsoft.com/office/drawing/2014/main" id="{E81F43D8-57B4-684E-A22A-69F4C68229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75" t="23354" r="25495" b="25033"/>
          <a:stretch/>
        </p:blipFill>
        <p:spPr bwMode="auto">
          <a:xfrm>
            <a:off x="211979" y="1238533"/>
            <a:ext cx="947642" cy="973725"/>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1" y="2277890"/>
            <a:ext cx="1371601" cy="276999"/>
          </a:xfrm>
          <a:prstGeom prst="rect">
            <a:avLst/>
          </a:prstGeom>
          <a:noFill/>
        </p:spPr>
        <p:txBody>
          <a:bodyPr wrap="square" rtlCol="0">
            <a:spAutoFit/>
          </a:bodyPr>
          <a:lstStyle/>
          <a:p>
            <a:pPr algn="ctr"/>
            <a:r>
              <a:rPr lang="fr-FR" sz="1200" dirty="0"/>
              <a:t>CHASSADAPT</a:t>
            </a: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537" y="1032367"/>
            <a:ext cx="3073668" cy="5464298"/>
          </a:xfrm>
          <a:prstGeom prst="rect">
            <a:avLst/>
          </a:prstGeom>
        </p:spPr>
      </p:pic>
      <p:sp>
        <p:nvSpPr>
          <p:cNvPr id="15" name="Espace réservé du contenu 5">
            <a:extLst>
              <a:ext uri="{FF2B5EF4-FFF2-40B4-BE49-F238E27FC236}">
                <a16:creationId xmlns:a16="http://schemas.microsoft.com/office/drawing/2014/main" id="{49826099-2263-4E70-B5C9-E88025820574}"/>
              </a:ext>
            </a:extLst>
          </p:cNvPr>
          <p:cNvSpPr>
            <a:spLocks noGrp="1"/>
          </p:cNvSpPr>
          <p:nvPr>
            <p:ph sz="half" idx="4294967295"/>
          </p:nvPr>
        </p:nvSpPr>
        <p:spPr>
          <a:xfrm>
            <a:off x="4881717" y="1238533"/>
            <a:ext cx="4062310" cy="5258132"/>
          </a:xfrm>
          <a:prstGeom prst="rect">
            <a:avLst/>
          </a:prstGeom>
        </p:spPr>
        <p:txBody>
          <a:bodyPr>
            <a:normAutofit/>
          </a:bodyPr>
          <a:lstStyle/>
          <a:p>
            <a:pPr marL="0" indent="0">
              <a:lnSpc>
                <a:spcPct val="150000"/>
              </a:lnSpc>
              <a:buNone/>
            </a:pPr>
            <a:r>
              <a:rPr lang="fr-FR" sz="1600" dirty="0"/>
              <a:t>Utilisez l’application à la chasse, même sans réseau téléphonique ni internet.</a:t>
            </a:r>
          </a:p>
          <a:p>
            <a:pPr marL="0" indent="0">
              <a:lnSpc>
                <a:spcPct val="150000"/>
              </a:lnSpc>
              <a:buNone/>
            </a:pPr>
            <a:endParaRPr lang="fr-FR" sz="1600" dirty="0"/>
          </a:p>
          <a:p>
            <a:pPr>
              <a:lnSpc>
                <a:spcPct val="150000"/>
              </a:lnSpc>
              <a:buFont typeface="+mj-lt"/>
              <a:buAutoNum type="arabicPeriod"/>
            </a:pPr>
            <a:r>
              <a:rPr lang="fr-FR" sz="1600" dirty="0"/>
              <a:t>MENU « Burger »</a:t>
            </a:r>
            <a:endParaRPr lang="fr-FR" sz="700" dirty="0"/>
          </a:p>
          <a:p>
            <a:pPr>
              <a:lnSpc>
                <a:spcPct val="150000"/>
              </a:lnSpc>
              <a:buFont typeface="+mj-lt"/>
              <a:buAutoNum type="arabicPeriod"/>
            </a:pPr>
            <a:r>
              <a:rPr lang="fr-FR" sz="1600" dirty="0"/>
              <a:t>DATE de dernière mise à jour et sauvegarde (synchronisation)</a:t>
            </a:r>
          </a:p>
          <a:p>
            <a:pPr>
              <a:lnSpc>
                <a:spcPct val="150000"/>
              </a:lnSpc>
              <a:buFont typeface="+mj-lt"/>
              <a:buAutoNum type="arabicPeriod"/>
            </a:pPr>
            <a:endParaRPr lang="fr-FR" sz="400" dirty="0"/>
          </a:p>
          <a:p>
            <a:pPr>
              <a:lnSpc>
                <a:spcPct val="150000"/>
              </a:lnSpc>
              <a:buFont typeface="+mj-lt"/>
              <a:buAutoNum type="arabicPeriod"/>
            </a:pPr>
            <a:r>
              <a:rPr lang="fr-FR" sz="1600" dirty="0"/>
              <a:t>DECLARER un prélèvement.   </a:t>
            </a:r>
          </a:p>
          <a:p>
            <a:pPr marL="0" indent="0">
              <a:lnSpc>
                <a:spcPct val="150000"/>
              </a:lnSpc>
              <a:buNone/>
            </a:pPr>
            <a:endParaRPr lang="fr-FR" sz="300" dirty="0"/>
          </a:p>
          <a:p>
            <a:pPr>
              <a:lnSpc>
                <a:spcPct val="150000"/>
              </a:lnSpc>
              <a:buFont typeface="+mj-lt"/>
              <a:buAutoNum type="arabicPeriod" startAt="4"/>
            </a:pPr>
            <a:r>
              <a:rPr lang="fr-FR" sz="1600" dirty="0"/>
              <a:t>QUOTAS pour connaître l’état des quotas nationaux (collectifs et PMA)</a:t>
            </a:r>
          </a:p>
          <a:p>
            <a:pPr>
              <a:lnSpc>
                <a:spcPct val="150000"/>
              </a:lnSpc>
              <a:buFont typeface="+mj-lt"/>
              <a:buAutoNum type="arabicPeriod" startAt="4"/>
            </a:pPr>
            <a:endParaRPr lang="fr-FR" sz="600" dirty="0"/>
          </a:p>
          <a:p>
            <a:pPr>
              <a:lnSpc>
                <a:spcPct val="150000"/>
              </a:lnSpc>
              <a:buFont typeface="+mj-lt"/>
              <a:buAutoNum type="arabicPeriod" startAt="4"/>
            </a:pPr>
            <a:r>
              <a:rPr lang="fr-FR" sz="1600" dirty="0"/>
              <a:t>HISTORIQUE pour consulter mes déclarations de prélèvements</a:t>
            </a:r>
          </a:p>
        </p:txBody>
      </p:sp>
    </p:spTree>
    <p:extLst>
      <p:ext uri="{BB962C8B-B14F-4D97-AF65-F5344CB8AC3E}">
        <p14:creationId xmlns:p14="http://schemas.microsoft.com/office/powerpoint/2010/main" val="1598195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lstStyle/>
          <a:p>
            <a:r>
              <a:rPr lang="fr-FR" dirty="0"/>
              <a:t>DEMONSTRATION</a:t>
            </a:r>
            <a:br>
              <a:rPr lang="fr-FR" dirty="0"/>
            </a:br>
            <a:r>
              <a:rPr lang="fr-FR" dirty="0"/>
              <a:t>		</a:t>
            </a:r>
            <a:r>
              <a:rPr lang="fr-FR" b="1" dirty="0"/>
              <a:t>Menu burger</a:t>
            </a:r>
          </a:p>
        </p:txBody>
      </p:sp>
      <p:sp>
        <p:nvSpPr>
          <p:cNvPr id="4" name="Espace réservé du numéro de diapositive 3"/>
          <p:cNvSpPr>
            <a:spLocks noGrp="1"/>
          </p:cNvSpPr>
          <p:nvPr>
            <p:ph type="sldNum" sz="quarter" idx="12"/>
          </p:nvPr>
        </p:nvSpPr>
        <p:spPr/>
        <p:txBody>
          <a:bodyPr/>
          <a:lstStyle/>
          <a:p>
            <a:fld id="{DC579457-93DD-F34B-B6D9-E0B2229980B0}" type="slidenum">
              <a:rPr lang="fr-FR" smtClean="0"/>
              <a:t>14</a:t>
            </a:fld>
            <a:endParaRPr lang="fr-FR"/>
          </a:p>
        </p:txBody>
      </p:sp>
      <p:sp>
        <p:nvSpPr>
          <p:cNvPr id="7" name="Rectangle 6"/>
          <p:cNvSpPr/>
          <p:nvPr/>
        </p:nvSpPr>
        <p:spPr>
          <a:xfrm>
            <a:off x="0" y="1032367"/>
            <a:ext cx="1371600" cy="5464298"/>
          </a:xfrm>
          <a:prstGeom prst="rect">
            <a:avLst/>
          </a:prstGeom>
          <a:solidFill>
            <a:srgbClr val="EED5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72A05C5A-4DCD-4C8B-86F5-222BDDE36E75" descr="cid:image003.png@01D41F82.4D7FD5E0">
            <a:extLst>
              <a:ext uri="{FF2B5EF4-FFF2-40B4-BE49-F238E27FC236}">
                <a16:creationId xmlns:a16="http://schemas.microsoft.com/office/drawing/2014/main" id="{E81F43D8-57B4-684E-A22A-69F4C68229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75" t="23354" r="25495" b="25033"/>
          <a:stretch/>
        </p:blipFill>
        <p:spPr bwMode="auto">
          <a:xfrm>
            <a:off x="211979" y="1238533"/>
            <a:ext cx="947642" cy="973725"/>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1" y="2277890"/>
            <a:ext cx="1371601" cy="276999"/>
          </a:xfrm>
          <a:prstGeom prst="rect">
            <a:avLst/>
          </a:prstGeom>
          <a:noFill/>
        </p:spPr>
        <p:txBody>
          <a:bodyPr wrap="square" rtlCol="0">
            <a:spAutoFit/>
          </a:bodyPr>
          <a:lstStyle/>
          <a:p>
            <a:pPr algn="ctr"/>
            <a:r>
              <a:rPr lang="fr-FR" sz="1200" dirty="0"/>
              <a:t>CHASSADAPT</a:t>
            </a:r>
          </a:p>
        </p:txBody>
      </p:sp>
      <p:sp>
        <p:nvSpPr>
          <p:cNvPr id="15" name="Espace réservé du contenu 5">
            <a:extLst>
              <a:ext uri="{FF2B5EF4-FFF2-40B4-BE49-F238E27FC236}">
                <a16:creationId xmlns:a16="http://schemas.microsoft.com/office/drawing/2014/main" id="{49826099-2263-4E70-B5C9-E88025820574}"/>
              </a:ext>
            </a:extLst>
          </p:cNvPr>
          <p:cNvSpPr>
            <a:spLocks noGrp="1"/>
          </p:cNvSpPr>
          <p:nvPr>
            <p:ph sz="half" idx="4294967295"/>
          </p:nvPr>
        </p:nvSpPr>
        <p:spPr>
          <a:xfrm>
            <a:off x="4881717" y="1238533"/>
            <a:ext cx="4062310" cy="5258132"/>
          </a:xfrm>
          <a:prstGeom prst="rect">
            <a:avLst/>
          </a:prstGeom>
        </p:spPr>
        <p:txBody>
          <a:bodyPr>
            <a:normAutofit fontScale="92500"/>
          </a:bodyPr>
          <a:lstStyle/>
          <a:p>
            <a:pPr marL="0" indent="0">
              <a:lnSpc>
                <a:spcPct val="150000"/>
              </a:lnSpc>
              <a:buNone/>
            </a:pPr>
            <a:r>
              <a:rPr lang="fr-FR" sz="1600" dirty="0"/>
              <a:t>Pour ouvrir le Menu burger, cliquez sur le bouton ci-dessous depuis l’écran d’accueil :</a:t>
            </a:r>
          </a:p>
          <a:p>
            <a:pPr marL="0" indent="0">
              <a:lnSpc>
                <a:spcPct val="150000"/>
              </a:lnSpc>
              <a:buNone/>
            </a:pPr>
            <a:endParaRPr lang="fr-FR" sz="1600" b="1" dirty="0"/>
          </a:p>
          <a:p>
            <a:pPr marL="0" indent="0">
              <a:lnSpc>
                <a:spcPct val="150000"/>
              </a:lnSpc>
              <a:buNone/>
            </a:pPr>
            <a:endParaRPr lang="fr-FR" sz="1600" b="1" dirty="0"/>
          </a:p>
          <a:p>
            <a:pPr marL="0" indent="0">
              <a:lnSpc>
                <a:spcPct val="150000"/>
              </a:lnSpc>
              <a:buNone/>
            </a:pPr>
            <a:r>
              <a:rPr lang="fr-FR" sz="1600" b="1" dirty="0"/>
              <a:t>Fonctionnalité : Se déconnecter </a:t>
            </a:r>
            <a:r>
              <a:rPr lang="fr-FR" sz="1600" b="1" dirty="0">
                <a:solidFill>
                  <a:srgbClr val="FF0000"/>
                </a:solidFill>
              </a:rPr>
              <a:t>(attention : suppression des informations du formulaire)</a:t>
            </a:r>
          </a:p>
          <a:p>
            <a:pPr marL="0" indent="0">
              <a:lnSpc>
                <a:spcPct val="150000"/>
              </a:lnSpc>
              <a:buNone/>
            </a:pPr>
            <a:endParaRPr lang="fr-FR" sz="1600" b="1" dirty="0"/>
          </a:p>
          <a:p>
            <a:pPr marL="0" indent="0">
              <a:lnSpc>
                <a:spcPct val="150000"/>
              </a:lnSpc>
              <a:buNone/>
            </a:pPr>
            <a:r>
              <a:rPr lang="fr-FR" sz="1600" b="1" dirty="0"/>
              <a:t>A venir : </a:t>
            </a:r>
          </a:p>
          <a:p>
            <a:pPr lvl="1">
              <a:lnSpc>
                <a:spcPct val="150000"/>
              </a:lnSpc>
              <a:buFont typeface="Wingdings" panose="05000000000000000000" pitchFamily="2" charset="2"/>
              <a:buChar char="§"/>
            </a:pPr>
            <a:r>
              <a:rPr lang="fr-FR" sz="1600" dirty="0"/>
              <a:t>Foire aux questions</a:t>
            </a:r>
          </a:p>
          <a:p>
            <a:pPr lvl="1">
              <a:lnSpc>
                <a:spcPct val="150000"/>
              </a:lnSpc>
              <a:buFont typeface="Wingdings" panose="05000000000000000000" pitchFamily="2" charset="2"/>
              <a:buChar char="§"/>
            </a:pPr>
            <a:r>
              <a:rPr lang="fr-FR" sz="1600" dirty="0"/>
              <a:t>Choix des espèces favorites (V2) ;</a:t>
            </a:r>
          </a:p>
          <a:p>
            <a:pPr lvl="1">
              <a:lnSpc>
                <a:spcPct val="150000"/>
              </a:lnSpc>
              <a:buFont typeface="Wingdings" panose="05000000000000000000" pitchFamily="2" charset="2"/>
              <a:buChar char="§"/>
            </a:pPr>
            <a:r>
              <a:rPr lang="fr-FR" sz="1600" dirty="0"/>
              <a:t>Consultation des CGU et Mentions légales (V2).</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537" y="1032367"/>
            <a:ext cx="3073667" cy="5464298"/>
          </a:xfrm>
          <a:prstGeom prst="rect">
            <a:avLst/>
          </a:prstGeom>
        </p:spPr>
      </p:pic>
      <p:pic>
        <p:nvPicPr>
          <p:cNvPr id="11" name="Image 10">
            <a:extLst>
              <a:ext uri="{FF2B5EF4-FFF2-40B4-BE49-F238E27FC236}">
                <a16:creationId xmlns:a16="http://schemas.microsoft.com/office/drawing/2014/main" id="{8D299A0B-E14F-F749-81CF-6B2C74244487}"/>
              </a:ext>
            </a:extLst>
          </p:cNvPr>
          <p:cNvPicPr>
            <a:picLocks noChangeAspect="1"/>
          </p:cNvPicPr>
          <p:nvPr/>
        </p:nvPicPr>
        <p:blipFill>
          <a:blip r:embed="rId4"/>
          <a:stretch>
            <a:fillRect/>
          </a:stretch>
        </p:blipFill>
        <p:spPr>
          <a:xfrm>
            <a:off x="6646172" y="2112790"/>
            <a:ext cx="533400" cy="330200"/>
          </a:xfrm>
          <a:prstGeom prst="rect">
            <a:avLst/>
          </a:prstGeom>
          <a:noFill/>
          <a:ln>
            <a:noFill/>
          </a:ln>
        </p:spPr>
        <p:style>
          <a:lnRef idx="1">
            <a:schemeClr val="dk1"/>
          </a:lnRef>
          <a:fillRef idx="2">
            <a:schemeClr val="dk1"/>
          </a:fillRef>
          <a:effectRef idx="1">
            <a:schemeClr val="dk1"/>
          </a:effectRef>
          <a:fontRef idx="minor">
            <a:schemeClr val="dk1"/>
          </a:fontRef>
        </p:style>
      </p:pic>
    </p:spTree>
    <p:extLst>
      <p:ext uri="{BB962C8B-B14F-4D97-AF65-F5344CB8AC3E}">
        <p14:creationId xmlns:p14="http://schemas.microsoft.com/office/powerpoint/2010/main" val="496641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lstStyle/>
          <a:p>
            <a:r>
              <a:rPr lang="fr-FR" dirty="0"/>
              <a:t>DEMONSTRATION</a:t>
            </a:r>
            <a:br>
              <a:rPr lang="fr-FR" dirty="0"/>
            </a:br>
            <a:r>
              <a:rPr lang="fr-FR" dirty="0"/>
              <a:t>		</a:t>
            </a:r>
            <a:r>
              <a:rPr lang="fr-FR" b="1" dirty="0"/>
              <a:t>Quotas : informations nationales</a:t>
            </a:r>
          </a:p>
        </p:txBody>
      </p:sp>
      <p:sp>
        <p:nvSpPr>
          <p:cNvPr id="4" name="Espace réservé du numéro de diapositive 3"/>
          <p:cNvSpPr>
            <a:spLocks noGrp="1"/>
          </p:cNvSpPr>
          <p:nvPr>
            <p:ph type="sldNum" sz="quarter" idx="12"/>
          </p:nvPr>
        </p:nvSpPr>
        <p:spPr/>
        <p:txBody>
          <a:bodyPr/>
          <a:lstStyle/>
          <a:p>
            <a:fld id="{DC579457-93DD-F34B-B6D9-E0B2229980B0}" type="slidenum">
              <a:rPr lang="fr-FR" smtClean="0"/>
              <a:t>15</a:t>
            </a:fld>
            <a:endParaRPr lang="fr-FR"/>
          </a:p>
        </p:txBody>
      </p:sp>
      <p:sp>
        <p:nvSpPr>
          <p:cNvPr id="7" name="Rectangle 6"/>
          <p:cNvSpPr/>
          <p:nvPr/>
        </p:nvSpPr>
        <p:spPr>
          <a:xfrm>
            <a:off x="0" y="1032367"/>
            <a:ext cx="1371600" cy="5464298"/>
          </a:xfrm>
          <a:prstGeom prst="rect">
            <a:avLst/>
          </a:prstGeom>
          <a:solidFill>
            <a:srgbClr val="EED5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72A05C5A-4DCD-4C8B-86F5-222BDDE36E75" descr="cid:image003.png@01D41F82.4D7FD5E0">
            <a:extLst>
              <a:ext uri="{FF2B5EF4-FFF2-40B4-BE49-F238E27FC236}">
                <a16:creationId xmlns:a16="http://schemas.microsoft.com/office/drawing/2014/main" id="{E81F43D8-57B4-684E-A22A-69F4C68229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75" t="23354" r="25495" b="25033"/>
          <a:stretch/>
        </p:blipFill>
        <p:spPr bwMode="auto">
          <a:xfrm>
            <a:off x="211979" y="1238533"/>
            <a:ext cx="947642" cy="973725"/>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1" y="2277890"/>
            <a:ext cx="1371601" cy="276999"/>
          </a:xfrm>
          <a:prstGeom prst="rect">
            <a:avLst/>
          </a:prstGeom>
          <a:noFill/>
        </p:spPr>
        <p:txBody>
          <a:bodyPr wrap="square" rtlCol="0">
            <a:spAutoFit/>
          </a:bodyPr>
          <a:lstStyle/>
          <a:p>
            <a:pPr algn="ctr"/>
            <a:r>
              <a:rPr lang="fr-FR" sz="1200" dirty="0"/>
              <a:t>CHASSADAPT</a:t>
            </a:r>
          </a:p>
        </p:txBody>
      </p:sp>
      <p:sp>
        <p:nvSpPr>
          <p:cNvPr id="15" name="Espace réservé du contenu 5">
            <a:extLst>
              <a:ext uri="{FF2B5EF4-FFF2-40B4-BE49-F238E27FC236}">
                <a16:creationId xmlns:a16="http://schemas.microsoft.com/office/drawing/2014/main" id="{49826099-2263-4E70-B5C9-E88025820574}"/>
              </a:ext>
            </a:extLst>
          </p:cNvPr>
          <p:cNvSpPr>
            <a:spLocks noGrp="1"/>
          </p:cNvSpPr>
          <p:nvPr>
            <p:ph sz="half" idx="4294967295"/>
          </p:nvPr>
        </p:nvSpPr>
        <p:spPr>
          <a:xfrm>
            <a:off x="4881717" y="1238533"/>
            <a:ext cx="4062310" cy="5258132"/>
          </a:xfrm>
          <a:prstGeom prst="rect">
            <a:avLst/>
          </a:prstGeom>
        </p:spPr>
        <p:txBody>
          <a:bodyPr>
            <a:normAutofit lnSpcReduction="10000"/>
          </a:bodyPr>
          <a:lstStyle/>
          <a:p>
            <a:pPr marL="0" indent="0">
              <a:buNone/>
            </a:pPr>
            <a:r>
              <a:rPr lang="fr-FR" sz="1600" dirty="0"/>
              <a:t>Le cas échéant, est affiché l’état : </a:t>
            </a:r>
          </a:p>
          <a:p>
            <a:pPr lvl="1"/>
            <a:r>
              <a:rPr lang="fr-FR" sz="1600" dirty="0"/>
              <a:t>des PMA nationaux (ex : PMA bécasse de 30 max/saison);</a:t>
            </a:r>
          </a:p>
          <a:p>
            <a:pPr lvl="1"/>
            <a:r>
              <a:rPr lang="fr-FR" sz="1600" dirty="0"/>
              <a:t>des quotas collectifs nationaux.</a:t>
            </a:r>
          </a:p>
          <a:p>
            <a:pPr lvl="1"/>
            <a:endParaRPr lang="fr-FR" sz="1600" dirty="0"/>
          </a:p>
          <a:p>
            <a:pPr marL="57150" indent="0">
              <a:buNone/>
            </a:pPr>
            <a:r>
              <a:rPr lang="fr-FR" sz="1600" b="1" dirty="0"/>
              <a:t>Ne sont pas affichés les PMA ou quotas départementaux </a:t>
            </a:r>
            <a:r>
              <a:rPr lang="fr-FR" sz="1600" dirty="0"/>
              <a:t>(ex : PMA bécasse départementaux journaliers et hebdomadaires)</a:t>
            </a:r>
          </a:p>
          <a:p>
            <a:pPr marL="57150" indent="0">
              <a:buNone/>
            </a:pPr>
            <a:endParaRPr lang="fr-FR" sz="1600" dirty="0"/>
          </a:p>
          <a:p>
            <a:pPr marL="57150" indent="0">
              <a:buNone/>
            </a:pPr>
            <a:r>
              <a:rPr lang="fr-FR" sz="1600" dirty="0"/>
              <a:t>Mais le contrôle en restera possible à travers la lecture de l’historique</a:t>
            </a:r>
          </a:p>
          <a:p>
            <a:pPr marL="57150" indent="0">
              <a:buNone/>
            </a:pPr>
            <a:endParaRPr lang="fr-FR" sz="1600" dirty="0"/>
          </a:p>
          <a:p>
            <a:pPr marL="57150" indent="0">
              <a:buNone/>
            </a:pPr>
            <a:r>
              <a:rPr lang="fr-FR" sz="1600" dirty="0"/>
              <a:t>Comme vu précédemment, des vignettes permettent de suivre l’avancement des quotas.</a:t>
            </a:r>
          </a:p>
          <a:p>
            <a:pPr marL="57150" indent="0">
              <a:buNone/>
            </a:pPr>
            <a:endParaRPr lang="fr-FR" sz="1600" dirty="0"/>
          </a:p>
          <a:p>
            <a:pPr marL="57150" indent="0">
              <a:buNone/>
            </a:pPr>
            <a:r>
              <a:rPr lang="fr-FR" sz="1600" dirty="0"/>
              <a:t>« Quotas nationaux : des questions » permet d’avoir des explications sur le fonctionnement de cette page</a:t>
            </a: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537" y="1032367"/>
            <a:ext cx="3073668" cy="5464298"/>
          </a:xfrm>
          <a:prstGeom prst="rect">
            <a:avLst/>
          </a:prstGeom>
        </p:spPr>
      </p:pic>
    </p:spTree>
    <p:extLst>
      <p:ext uri="{BB962C8B-B14F-4D97-AF65-F5344CB8AC3E}">
        <p14:creationId xmlns:p14="http://schemas.microsoft.com/office/powerpoint/2010/main" val="2366807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lstStyle/>
          <a:p>
            <a:r>
              <a:rPr lang="fr-FR" dirty="0"/>
              <a:t>DEMONSTRATION</a:t>
            </a:r>
            <a:br>
              <a:rPr lang="fr-FR" dirty="0"/>
            </a:br>
            <a:r>
              <a:rPr lang="fr-FR" dirty="0"/>
              <a:t>		</a:t>
            </a:r>
            <a:r>
              <a:rPr lang="fr-FR" b="1" dirty="0"/>
              <a:t>Déclaration de prélèvements</a:t>
            </a:r>
          </a:p>
        </p:txBody>
      </p:sp>
      <p:sp>
        <p:nvSpPr>
          <p:cNvPr id="4" name="Espace réservé du numéro de diapositive 3"/>
          <p:cNvSpPr>
            <a:spLocks noGrp="1"/>
          </p:cNvSpPr>
          <p:nvPr>
            <p:ph type="sldNum" sz="quarter" idx="12"/>
          </p:nvPr>
        </p:nvSpPr>
        <p:spPr/>
        <p:txBody>
          <a:bodyPr/>
          <a:lstStyle/>
          <a:p>
            <a:fld id="{DC579457-93DD-F34B-B6D9-E0B2229980B0}" type="slidenum">
              <a:rPr lang="fr-FR" smtClean="0"/>
              <a:t>16</a:t>
            </a:fld>
            <a:endParaRPr lang="fr-FR"/>
          </a:p>
        </p:txBody>
      </p:sp>
      <p:sp>
        <p:nvSpPr>
          <p:cNvPr id="7" name="Rectangle 6"/>
          <p:cNvSpPr/>
          <p:nvPr/>
        </p:nvSpPr>
        <p:spPr>
          <a:xfrm>
            <a:off x="0" y="1032367"/>
            <a:ext cx="1371600" cy="5464298"/>
          </a:xfrm>
          <a:prstGeom prst="rect">
            <a:avLst/>
          </a:prstGeom>
          <a:solidFill>
            <a:srgbClr val="EED5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72A05C5A-4DCD-4C8B-86F5-222BDDE36E75" descr="cid:image003.png@01D41F82.4D7FD5E0">
            <a:extLst>
              <a:ext uri="{FF2B5EF4-FFF2-40B4-BE49-F238E27FC236}">
                <a16:creationId xmlns:a16="http://schemas.microsoft.com/office/drawing/2014/main" id="{E81F43D8-57B4-684E-A22A-69F4C68229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75" t="23354" r="25495" b="25033"/>
          <a:stretch/>
        </p:blipFill>
        <p:spPr bwMode="auto">
          <a:xfrm>
            <a:off x="211979" y="1238533"/>
            <a:ext cx="947642" cy="973725"/>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1" y="2277890"/>
            <a:ext cx="1371601" cy="276999"/>
          </a:xfrm>
          <a:prstGeom prst="rect">
            <a:avLst/>
          </a:prstGeom>
          <a:noFill/>
        </p:spPr>
        <p:txBody>
          <a:bodyPr wrap="square" rtlCol="0">
            <a:spAutoFit/>
          </a:bodyPr>
          <a:lstStyle/>
          <a:p>
            <a:pPr algn="ctr"/>
            <a:r>
              <a:rPr lang="fr-FR" sz="1200" dirty="0"/>
              <a:t>CHASSADAPT</a:t>
            </a:r>
          </a:p>
        </p:txBody>
      </p:sp>
      <p:sp>
        <p:nvSpPr>
          <p:cNvPr id="15" name="Espace réservé du contenu 5">
            <a:extLst>
              <a:ext uri="{FF2B5EF4-FFF2-40B4-BE49-F238E27FC236}">
                <a16:creationId xmlns:a16="http://schemas.microsoft.com/office/drawing/2014/main" id="{49826099-2263-4E70-B5C9-E88025820574}"/>
              </a:ext>
            </a:extLst>
          </p:cNvPr>
          <p:cNvSpPr>
            <a:spLocks noGrp="1"/>
          </p:cNvSpPr>
          <p:nvPr>
            <p:ph sz="half" idx="4294967295"/>
          </p:nvPr>
        </p:nvSpPr>
        <p:spPr>
          <a:xfrm>
            <a:off x="4881717" y="1238533"/>
            <a:ext cx="4062310" cy="5258132"/>
          </a:xfrm>
          <a:prstGeom prst="rect">
            <a:avLst/>
          </a:prstGeom>
        </p:spPr>
        <p:txBody>
          <a:bodyPr>
            <a:normAutofit fontScale="92500"/>
          </a:bodyPr>
          <a:lstStyle/>
          <a:p>
            <a:pPr>
              <a:lnSpc>
                <a:spcPct val="150000"/>
              </a:lnSpc>
            </a:pPr>
            <a:r>
              <a:rPr lang="fr-FR" sz="1600" dirty="0"/>
              <a:t>Cliquez sur chacun des champs pour :</a:t>
            </a:r>
          </a:p>
          <a:p>
            <a:pPr lvl="1">
              <a:lnSpc>
                <a:spcPct val="150000"/>
              </a:lnSpc>
            </a:pPr>
            <a:r>
              <a:rPr lang="fr-FR" sz="1600" dirty="0"/>
              <a:t>choisir l’espèce </a:t>
            </a:r>
            <a:r>
              <a:rPr lang="fr-FR" i="1" dirty="0"/>
              <a:t>(cf. diapo. suivante) </a:t>
            </a:r>
            <a:endParaRPr lang="fr-FR" sz="1600" i="1" dirty="0"/>
          </a:p>
          <a:p>
            <a:pPr lvl="1">
              <a:lnSpc>
                <a:spcPct val="150000"/>
              </a:lnSpc>
            </a:pPr>
            <a:r>
              <a:rPr lang="fr-FR" sz="1600" dirty="0"/>
              <a:t>la quantité de prélèvements </a:t>
            </a:r>
            <a:r>
              <a:rPr lang="fr-FR" i="1" dirty="0"/>
              <a:t>(cf. diapo. suivante) </a:t>
            </a:r>
            <a:endParaRPr lang="fr-FR" sz="1600" dirty="0"/>
          </a:p>
          <a:p>
            <a:pPr lvl="1">
              <a:lnSpc>
                <a:spcPct val="150000"/>
              </a:lnSpc>
            </a:pPr>
            <a:r>
              <a:rPr lang="fr-FR" sz="1600" dirty="0"/>
              <a:t>sélectionner le département </a:t>
            </a:r>
            <a:r>
              <a:rPr lang="fr-FR" i="1" dirty="0"/>
              <a:t>(cf. diapo. suivante)</a:t>
            </a:r>
            <a:r>
              <a:rPr lang="fr-FR" sz="1600" i="1" dirty="0"/>
              <a:t> </a:t>
            </a:r>
            <a:endParaRPr lang="fr-FR" sz="1600" dirty="0"/>
          </a:p>
          <a:p>
            <a:pPr lvl="1">
              <a:lnSpc>
                <a:spcPct val="150000"/>
              </a:lnSpc>
            </a:pPr>
            <a:r>
              <a:rPr lang="fr-FR" sz="1600" dirty="0"/>
              <a:t>autoriser la récupération des données de géolocalisation </a:t>
            </a:r>
            <a:r>
              <a:rPr lang="fr-FR" b="1" dirty="0"/>
              <a:t>(fenêtre pop-up lors de la première déclaration) &gt; Il est nécessaire que le chasseur active manuellement son GPS pour effectivement récupérer les données</a:t>
            </a:r>
          </a:p>
          <a:p>
            <a:pPr lvl="1">
              <a:lnSpc>
                <a:spcPct val="150000"/>
              </a:lnSpc>
            </a:pPr>
            <a:r>
              <a:rPr lang="fr-FR" sz="1600" dirty="0"/>
              <a:t>indiquer les prélèvements réalisés sur le DPM</a:t>
            </a: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537" y="1032367"/>
            <a:ext cx="3073668" cy="5464298"/>
          </a:xfrm>
          <a:prstGeom prst="rect">
            <a:avLst/>
          </a:prstGeom>
        </p:spPr>
      </p:pic>
    </p:spTree>
    <p:extLst>
      <p:ext uri="{BB962C8B-B14F-4D97-AF65-F5344CB8AC3E}">
        <p14:creationId xmlns:p14="http://schemas.microsoft.com/office/powerpoint/2010/main" val="87004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lstStyle/>
          <a:p>
            <a:r>
              <a:rPr lang="fr-FR" dirty="0"/>
              <a:t>DEMONSTRATION</a:t>
            </a:r>
            <a:br>
              <a:rPr lang="fr-FR" dirty="0"/>
            </a:br>
            <a:r>
              <a:rPr lang="fr-FR" dirty="0"/>
              <a:t>		</a:t>
            </a:r>
            <a:r>
              <a:rPr lang="fr-FR" b="1" dirty="0"/>
              <a:t>Déclaration de prélèvements</a:t>
            </a:r>
          </a:p>
        </p:txBody>
      </p:sp>
      <p:sp>
        <p:nvSpPr>
          <p:cNvPr id="4" name="Espace réservé du numéro de diapositive 3"/>
          <p:cNvSpPr>
            <a:spLocks noGrp="1"/>
          </p:cNvSpPr>
          <p:nvPr>
            <p:ph type="sldNum" sz="quarter" idx="12"/>
          </p:nvPr>
        </p:nvSpPr>
        <p:spPr/>
        <p:txBody>
          <a:bodyPr/>
          <a:lstStyle/>
          <a:p>
            <a:fld id="{DC579457-93DD-F34B-B6D9-E0B2229980B0}" type="slidenum">
              <a:rPr lang="fr-FR" smtClean="0"/>
              <a:t>17</a:t>
            </a:fld>
            <a:endParaRPr lang="fr-FR"/>
          </a:p>
        </p:txBody>
      </p:sp>
      <p:sp>
        <p:nvSpPr>
          <p:cNvPr id="7" name="Rectangle 6"/>
          <p:cNvSpPr/>
          <p:nvPr/>
        </p:nvSpPr>
        <p:spPr>
          <a:xfrm>
            <a:off x="0" y="1032367"/>
            <a:ext cx="1371600" cy="5464298"/>
          </a:xfrm>
          <a:prstGeom prst="rect">
            <a:avLst/>
          </a:prstGeom>
          <a:solidFill>
            <a:srgbClr val="EED5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72A05C5A-4DCD-4C8B-86F5-222BDDE36E75" descr="cid:image003.png@01D41F82.4D7FD5E0">
            <a:extLst>
              <a:ext uri="{FF2B5EF4-FFF2-40B4-BE49-F238E27FC236}">
                <a16:creationId xmlns:a16="http://schemas.microsoft.com/office/drawing/2014/main" id="{E81F43D8-57B4-684E-A22A-69F4C68229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75" t="23354" r="25495" b="25033"/>
          <a:stretch/>
        </p:blipFill>
        <p:spPr bwMode="auto">
          <a:xfrm>
            <a:off x="211979" y="1238533"/>
            <a:ext cx="947642" cy="973725"/>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1" y="2277890"/>
            <a:ext cx="1371601" cy="276999"/>
          </a:xfrm>
          <a:prstGeom prst="rect">
            <a:avLst/>
          </a:prstGeom>
          <a:noFill/>
        </p:spPr>
        <p:txBody>
          <a:bodyPr wrap="square" rtlCol="0">
            <a:spAutoFit/>
          </a:bodyPr>
          <a:lstStyle/>
          <a:p>
            <a:pPr algn="ctr"/>
            <a:r>
              <a:rPr lang="fr-FR" sz="1200" dirty="0"/>
              <a:t>CHASSADAPT</a:t>
            </a:r>
          </a:p>
        </p:txBody>
      </p:sp>
      <p:sp>
        <p:nvSpPr>
          <p:cNvPr id="10" name="Espace réservé du contenu 5">
            <a:extLst>
              <a:ext uri="{FF2B5EF4-FFF2-40B4-BE49-F238E27FC236}">
                <a16:creationId xmlns:a16="http://schemas.microsoft.com/office/drawing/2014/main" id="{49826099-2263-4E70-B5C9-E88025820574}"/>
              </a:ext>
            </a:extLst>
          </p:cNvPr>
          <p:cNvSpPr>
            <a:spLocks noGrp="1"/>
          </p:cNvSpPr>
          <p:nvPr>
            <p:ph sz="half" idx="4294967295"/>
          </p:nvPr>
        </p:nvSpPr>
        <p:spPr>
          <a:xfrm>
            <a:off x="1452716" y="1032367"/>
            <a:ext cx="3660828" cy="5296803"/>
          </a:xfrm>
          <a:prstGeom prst="rect">
            <a:avLst/>
          </a:prstGeom>
        </p:spPr>
        <p:txBody>
          <a:bodyPr>
            <a:normAutofit lnSpcReduction="10000"/>
          </a:bodyPr>
          <a:lstStyle/>
          <a:p>
            <a:pPr>
              <a:lnSpc>
                <a:spcPct val="150000"/>
              </a:lnSpc>
            </a:pPr>
            <a:r>
              <a:rPr lang="fr-FR" sz="1600" b="1" dirty="0"/>
              <a:t>Sélection de l’espèce,</a:t>
            </a:r>
            <a:r>
              <a:rPr lang="fr-FR" sz="1600" dirty="0"/>
              <a:t> après avoir cliqué sur « Espèce » :</a:t>
            </a:r>
          </a:p>
          <a:p>
            <a:pPr lvl="1">
              <a:lnSpc>
                <a:spcPct val="150000"/>
              </a:lnSpc>
            </a:pPr>
            <a:r>
              <a:rPr lang="fr-FR" sz="1600" dirty="0"/>
              <a:t>choisir une catégorie</a:t>
            </a:r>
          </a:p>
          <a:p>
            <a:pPr lvl="1">
              <a:lnSpc>
                <a:spcPct val="150000"/>
              </a:lnSpc>
            </a:pPr>
            <a:r>
              <a:rPr lang="fr-FR" sz="1600" dirty="0"/>
              <a:t>puis choisir l’espèce associée</a:t>
            </a:r>
          </a:p>
          <a:p>
            <a:pPr>
              <a:lnSpc>
                <a:spcPct val="150000"/>
              </a:lnSpc>
            </a:pPr>
            <a:endParaRPr lang="fr-FR" sz="1600" dirty="0"/>
          </a:p>
          <a:p>
            <a:pPr>
              <a:lnSpc>
                <a:spcPct val="150000"/>
              </a:lnSpc>
            </a:pPr>
            <a:r>
              <a:rPr lang="fr-FR" sz="1600" dirty="0"/>
              <a:t>L’espèce sélectionnée vient s’inscrire dans le champ « Espèce ».</a:t>
            </a:r>
          </a:p>
          <a:p>
            <a:pPr lvl="1">
              <a:lnSpc>
                <a:spcPct val="150000"/>
              </a:lnSpc>
            </a:pPr>
            <a:endParaRPr lang="fr-FR" sz="1600" dirty="0"/>
          </a:p>
          <a:p>
            <a:pPr>
              <a:lnSpc>
                <a:spcPct val="150000"/>
              </a:lnSpc>
            </a:pPr>
            <a:r>
              <a:rPr lang="fr-FR" sz="1600" b="1" dirty="0"/>
              <a:t>A venir </a:t>
            </a:r>
            <a:r>
              <a:rPr lang="fr-FR" sz="1600" dirty="0"/>
              <a:t>: </a:t>
            </a:r>
          </a:p>
          <a:p>
            <a:pPr lvl="1">
              <a:lnSpc>
                <a:spcPct val="150000"/>
              </a:lnSpc>
            </a:pPr>
            <a:r>
              <a:rPr lang="fr-FR" sz="1600" dirty="0"/>
              <a:t>Choix récents</a:t>
            </a:r>
          </a:p>
          <a:p>
            <a:pPr lvl="1">
              <a:lnSpc>
                <a:spcPct val="150000"/>
              </a:lnSpc>
            </a:pPr>
            <a:r>
              <a:rPr lang="fr-FR" sz="1600" dirty="0"/>
              <a:t>Choix des espèces favorites (V2)</a:t>
            </a:r>
          </a:p>
        </p:txBody>
      </p:sp>
      <p:pic>
        <p:nvPicPr>
          <p:cNvPr id="11" name="Image 10">
            <a:extLst>
              <a:ext uri="{FF2B5EF4-FFF2-40B4-BE49-F238E27FC236}">
                <a16:creationId xmlns:a16="http://schemas.microsoft.com/office/drawing/2014/main" id="{809F3D04-1542-D14E-B324-717DE1CC2D47}"/>
              </a:ext>
            </a:extLst>
          </p:cNvPr>
          <p:cNvPicPr>
            <a:picLocks noChangeAspect="1"/>
          </p:cNvPicPr>
          <p:nvPr/>
        </p:nvPicPr>
        <p:blipFill>
          <a:blip r:embed="rId3"/>
          <a:stretch>
            <a:fillRect/>
          </a:stretch>
        </p:blipFill>
        <p:spPr>
          <a:xfrm>
            <a:off x="5141990" y="1068558"/>
            <a:ext cx="3937265" cy="1992351"/>
          </a:xfrm>
          <a:prstGeom prst="rect">
            <a:avLst/>
          </a:prstGeom>
          <a:noFill/>
          <a:ln>
            <a:noFill/>
          </a:ln>
        </p:spPr>
        <p:style>
          <a:lnRef idx="1">
            <a:schemeClr val="dk1"/>
          </a:lnRef>
          <a:fillRef idx="2">
            <a:schemeClr val="dk1"/>
          </a:fillRef>
          <a:effectRef idx="1">
            <a:schemeClr val="dk1"/>
          </a:effectRef>
          <a:fontRef idx="minor">
            <a:schemeClr val="dk1"/>
          </a:fontRef>
        </p:style>
      </p:pic>
      <p:pic>
        <p:nvPicPr>
          <p:cNvPr id="12" name="Image 1">
            <a:extLst>
              <a:ext uri="{FF2B5EF4-FFF2-40B4-BE49-F238E27FC236}">
                <a16:creationId xmlns:a16="http://schemas.microsoft.com/office/drawing/2014/main" id="{01C3CF6A-BD52-B34F-B542-AF2BA2FEBB0C}"/>
              </a:ext>
            </a:extLst>
          </p:cNvPr>
          <p:cNvPicPr>
            <a:picLocks noChangeAspect="1"/>
          </p:cNvPicPr>
          <p:nvPr/>
        </p:nvPicPr>
        <p:blipFill rotWithShape="1">
          <a:blip r:embed="rId4"/>
          <a:srcRect t="-11416" b="11416"/>
          <a:stretch/>
        </p:blipFill>
        <p:spPr>
          <a:xfrm>
            <a:off x="5253168" y="3378529"/>
            <a:ext cx="3714905" cy="913333"/>
          </a:xfrm>
          <a:prstGeom prst="rect">
            <a:avLst/>
          </a:prstGeom>
          <a:noFill/>
          <a:ln>
            <a:noFill/>
          </a:ln>
        </p:spPr>
        <p:style>
          <a:lnRef idx="1">
            <a:schemeClr val="dk1"/>
          </a:lnRef>
          <a:fillRef idx="2">
            <a:schemeClr val="dk1"/>
          </a:fillRef>
          <a:effectRef idx="1">
            <a:schemeClr val="dk1"/>
          </a:effectRef>
          <a:fontRef idx="minor">
            <a:schemeClr val="dk1"/>
          </a:fontRef>
        </p:style>
      </p:pic>
      <p:sp>
        <p:nvSpPr>
          <p:cNvPr id="13" name="Flèche droite 12">
            <a:extLst>
              <a:ext uri="{FF2B5EF4-FFF2-40B4-BE49-F238E27FC236}">
                <a16:creationId xmlns:a16="http://schemas.microsoft.com/office/drawing/2014/main" id="{6A13BEEF-5105-A446-A009-E9EF9F423C6C}"/>
              </a:ext>
            </a:extLst>
          </p:cNvPr>
          <p:cNvSpPr/>
          <p:nvPr/>
        </p:nvSpPr>
        <p:spPr>
          <a:xfrm rot="5400000" flipV="1">
            <a:off x="6927748" y="3064812"/>
            <a:ext cx="365746" cy="470223"/>
          </a:xfrm>
          <a:prstGeom prst="rightArrow">
            <a:avLst/>
          </a:prstGeom>
          <a:solidFill>
            <a:srgbClr val="EED5A0"/>
          </a:solidFill>
          <a:ln>
            <a:solidFill>
              <a:srgbClr val="EED5A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pic>
        <p:nvPicPr>
          <p:cNvPr id="14" name="Image 7">
            <a:extLst>
              <a:ext uri="{FF2B5EF4-FFF2-40B4-BE49-F238E27FC236}">
                <a16:creationId xmlns:a16="http://schemas.microsoft.com/office/drawing/2014/main" id="{0B823214-AA84-5445-BB1D-80B17FF2AE55}"/>
              </a:ext>
            </a:extLst>
          </p:cNvPr>
          <p:cNvPicPr>
            <a:picLocks noChangeAspect="1"/>
          </p:cNvPicPr>
          <p:nvPr/>
        </p:nvPicPr>
        <p:blipFill>
          <a:blip r:embed="rId5"/>
          <a:stretch>
            <a:fillRect/>
          </a:stretch>
        </p:blipFill>
        <p:spPr>
          <a:xfrm>
            <a:off x="5415171" y="4775081"/>
            <a:ext cx="3390904" cy="1737030"/>
          </a:xfrm>
          <a:prstGeom prst="rect">
            <a:avLst/>
          </a:prstGeom>
          <a:noFill/>
          <a:ln>
            <a:noFill/>
          </a:ln>
        </p:spPr>
        <p:style>
          <a:lnRef idx="1">
            <a:schemeClr val="dk1"/>
          </a:lnRef>
          <a:fillRef idx="2">
            <a:schemeClr val="dk1"/>
          </a:fillRef>
          <a:effectRef idx="1">
            <a:schemeClr val="dk1"/>
          </a:effectRef>
          <a:fontRef idx="minor">
            <a:schemeClr val="dk1"/>
          </a:fontRef>
        </p:style>
      </p:pic>
      <p:sp>
        <p:nvSpPr>
          <p:cNvPr id="16" name="Flèche droite 12">
            <a:extLst>
              <a:ext uri="{FF2B5EF4-FFF2-40B4-BE49-F238E27FC236}">
                <a16:creationId xmlns:a16="http://schemas.microsoft.com/office/drawing/2014/main" id="{B1EBCE89-DA46-8C47-9D1D-0C7EEB67ADAE}"/>
              </a:ext>
            </a:extLst>
          </p:cNvPr>
          <p:cNvSpPr/>
          <p:nvPr/>
        </p:nvSpPr>
        <p:spPr>
          <a:xfrm rot="5400000" flipV="1">
            <a:off x="6927747" y="4298360"/>
            <a:ext cx="365746" cy="470223"/>
          </a:xfrm>
          <a:prstGeom prst="rightArrow">
            <a:avLst/>
          </a:prstGeom>
          <a:solidFill>
            <a:srgbClr val="EED5A0"/>
          </a:solidFill>
          <a:ln>
            <a:solidFill>
              <a:srgbClr val="EED5A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614133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lstStyle/>
          <a:p>
            <a:r>
              <a:rPr lang="fr-FR" dirty="0"/>
              <a:t>DEMONSTRATION</a:t>
            </a:r>
            <a:br>
              <a:rPr lang="fr-FR" dirty="0"/>
            </a:br>
            <a:r>
              <a:rPr lang="fr-FR" dirty="0"/>
              <a:t>		</a:t>
            </a:r>
            <a:r>
              <a:rPr lang="fr-FR" b="1" dirty="0"/>
              <a:t>Déclaration de prélèvements</a:t>
            </a:r>
          </a:p>
        </p:txBody>
      </p:sp>
      <p:sp>
        <p:nvSpPr>
          <p:cNvPr id="4" name="Espace réservé du numéro de diapositive 3"/>
          <p:cNvSpPr>
            <a:spLocks noGrp="1"/>
          </p:cNvSpPr>
          <p:nvPr>
            <p:ph type="sldNum" sz="quarter" idx="12"/>
          </p:nvPr>
        </p:nvSpPr>
        <p:spPr/>
        <p:txBody>
          <a:bodyPr/>
          <a:lstStyle/>
          <a:p>
            <a:fld id="{DC579457-93DD-F34B-B6D9-E0B2229980B0}" type="slidenum">
              <a:rPr lang="fr-FR" smtClean="0"/>
              <a:t>18</a:t>
            </a:fld>
            <a:endParaRPr lang="fr-FR"/>
          </a:p>
        </p:txBody>
      </p:sp>
      <p:sp>
        <p:nvSpPr>
          <p:cNvPr id="7" name="Rectangle 6"/>
          <p:cNvSpPr/>
          <p:nvPr/>
        </p:nvSpPr>
        <p:spPr>
          <a:xfrm>
            <a:off x="0" y="1032367"/>
            <a:ext cx="1371600" cy="5464298"/>
          </a:xfrm>
          <a:prstGeom prst="rect">
            <a:avLst/>
          </a:prstGeom>
          <a:solidFill>
            <a:srgbClr val="EED5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72A05C5A-4DCD-4C8B-86F5-222BDDE36E75" descr="cid:image003.png@01D41F82.4D7FD5E0">
            <a:extLst>
              <a:ext uri="{FF2B5EF4-FFF2-40B4-BE49-F238E27FC236}">
                <a16:creationId xmlns:a16="http://schemas.microsoft.com/office/drawing/2014/main" id="{E81F43D8-57B4-684E-A22A-69F4C68229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75" t="23354" r="25495" b="25033"/>
          <a:stretch/>
        </p:blipFill>
        <p:spPr bwMode="auto">
          <a:xfrm>
            <a:off x="211979" y="1238533"/>
            <a:ext cx="947642" cy="973725"/>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1" y="2277890"/>
            <a:ext cx="1371601" cy="276999"/>
          </a:xfrm>
          <a:prstGeom prst="rect">
            <a:avLst/>
          </a:prstGeom>
          <a:noFill/>
        </p:spPr>
        <p:txBody>
          <a:bodyPr wrap="square" rtlCol="0">
            <a:spAutoFit/>
          </a:bodyPr>
          <a:lstStyle/>
          <a:p>
            <a:pPr algn="ctr"/>
            <a:r>
              <a:rPr lang="fr-FR" sz="1200" dirty="0"/>
              <a:t>CHASSADAPT</a:t>
            </a:r>
          </a:p>
        </p:txBody>
      </p:sp>
      <p:sp>
        <p:nvSpPr>
          <p:cNvPr id="15" name="Espace réservé du contenu 5">
            <a:extLst>
              <a:ext uri="{FF2B5EF4-FFF2-40B4-BE49-F238E27FC236}">
                <a16:creationId xmlns:a16="http://schemas.microsoft.com/office/drawing/2014/main" id="{49826099-2263-4E70-B5C9-E88025820574}"/>
              </a:ext>
            </a:extLst>
          </p:cNvPr>
          <p:cNvSpPr>
            <a:spLocks noGrp="1"/>
          </p:cNvSpPr>
          <p:nvPr>
            <p:ph sz="half" idx="4294967295"/>
          </p:nvPr>
        </p:nvSpPr>
        <p:spPr>
          <a:xfrm>
            <a:off x="1371599" y="1032367"/>
            <a:ext cx="4396701" cy="5762035"/>
          </a:xfrm>
          <a:prstGeom prst="rect">
            <a:avLst/>
          </a:prstGeom>
        </p:spPr>
        <p:txBody>
          <a:bodyPr>
            <a:normAutofit/>
          </a:bodyPr>
          <a:lstStyle/>
          <a:p>
            <a:pPr>
              <a:lnSpc>
                <a:spcPct val="150000"/>
              </a:lnSpc>
            </a:pPr>
            <a:r>
              <a:rPr lang="fr-FR" sz="1600" b="1" dirty="0"/>
              <a:t>Saisie de la quantité prélevée,</a:t>
            </a:r>
            <a:r>
              <a:rPr lang="fr-FR" sz="1600" dirty="0"/>
              <a:t> après clic sur le champ « Quantité » : </a:t>
            </a:r>
          </a:p>
          <a:p>
            <a:pPr lvl="1">
              <a:lnSpc>
                <a:spcPct val="150000"/>
              </a:lnSpc>
            </a:pPr>
            <a:r>
              <a:rPr lang="fr-FR" sz="1600" dirty="0"/>
              <a:t>ouverture d’un clavier numérique ;</a:t>
            </a:r>
          </a:p>
          <a:p>
            <a:pPr lvl="1">
              <a:lnSpc>
                <a:spcPct val="150000"/>
              </a:lnSpc>
            </a:pPr>
            <a:r>
              <a:rPr lang="fr-FR" sz="1600" dirty="0"/>
              <a:t>sélectionner la quantité adéquate.</a:t>
            </a:r>
          </a:p>
          <a:p>
            <a:pPr lvl="1">
              <a:lnSpc>
                <a:spcPct val="150000"/>
              </a:lnSpc>
            </a:pPr>
            <a:endParaRPr lang="fr-FR" sz="1000" dirty="0"/>
          </a:p>
          <a:p>
            <a:pPr>
              <a:lnSpc>
                <a:spcPct val="150000"/>
              </a:lnSpc>
            </a:pPr>
            <a:r>
              <a:rPr lang="fr-FR" sz="1600" b="1" dirty="0"/>
              <a:t>Sélection du département,</a:t>
            </a:r>
            <a:r>
              <a:rPr lang="fr-FR" sz="1600" dirty="0"/>
              <a:t> après clic sur le champ « Département » : </a:t>
            </a:r>
          </a:p>
          <a:p>
            <a:pPr lvl="1">
              <a:lnSpc>
                <a:spcPct val="150000"/>
              </a:lnSpc>
            </a:pPr>
            <a:r>
              <a:rPr lang="fr-FR" sz="1600" dirty="0"/>
              <a:t>ouverture d’une liste ;</a:t>
            </a:r>
          </a:p>
          <a:p>
            <a:pPr lvl="1">
              <a:lnSpc>
                <a:spcPct val="150000"/>
              </a:lnSpc>
            </a:pPr>
            <a:r>
              <a:rPr lang="fr-FR" sz="1600" dirty="0"/>
              <a:t>sélectionner le département.</a:t>
            </a:r>
          </a:p>
          <a:p>
            <a:pPr lvl="1">
              <a:lnSpc>
                <a:spcPct val="150000"/>
              </a:lnSpc>
            </a:pPr>
            <a:r>
              <a:rPr lang="fr-FR" sz="1600" dirty="0"/>
              <a:t>cliquer sur OK</a:t>
            </a:r>
          </a:p>
          <a:p>
            <a:pPr lvl="1">
              <a:lnSpc>
                <a:spcPct val="150000"/>
              </a:lnSpc>
            </a:pPr>
            <a:r>
              <a:rPr lang="fr-FR" sz="1600" b="1" dirty="0"/>
              <a:t>Précision : </a:t>
            </a:r>
            <a:r>
              <a:rPr lang="fr-FR" sz="1600" dirty="0"/>
              <a:t>le département déclaré précédemment est proposé en premier dans la liste</a:t>
            </a:r>
          </a:p>
        </p:txBody>
      </p:sp>
      <p:sp>
        <p:nvSpPr>
          <p:cNvPr id="17" name="Rectangle 16">
            <a:extLst>
              <a:ext uri="{FF2B5EF4-FFF2-40B4-BE49-F238E27FC236}">
                <a16:creationId xmlns:a16="http://schemas.microsoft.com/office/drawing/2014/main" id="{B20BA8F4-11C3-C849-87BC-4C59B0F91184}"/>
              </a:ext>
            </a:extLst>
          </p:cNvPr>
          <p:cNvSpPr/>
          <p:nvPr/>
        </p:nvSpPr>
        <p:spPr>
          <a:xfrm>
            <a:off x="5346485" y="1706657"/>
            <a:ext cx="3366877" cy="51243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18" name="Image 17">
            <a:extLst>
              <a:ext uri="{FF2B5EF4-FFF2-40B4-BE49-F238E27FC236}">
                <a16:creationId xmlns:a16="http://schemas.microsoft.com/office/drawing/2014/main" id="{36D4C89F-14AA-2A4B-A48F-88F3DCA745B6}"/>
              </a:ext>
            </a:extLst>
          </p:cNvPr>
          <p:cNvPicPr>
            <a:picLocks noChangeAspect="1"/>
          </p:cNvPicPr>
          <p:nvPr/>
        </p:nvPicPr>
        <p:blipFill>
          <a:blip r:embed="rId3"/>
          <a:stretch>
            <a:fillRect/>
          </a:stretch>
        </p:blipFill>
        <p:spPr>
          <a:xfrm>
            <a:off x="6301321" y="990392"/>
            <a:ext cx="2157436" cy="2851994"/>
          </a:xfrm>
          <a:prstGeom prst="rect">
            <a:avLst/>
          </a:prstGeom>
          <a:noFill/>
          <a:ln>
            <a:noFill/>
          </a:ln>
        </p:spPr>
        <p:style>
          <a:lnRef idx="1">
            <a:schemeClr val="dk1"/>
          </a:lnRef>
          <a:fillRef idx="2">
            <a:schemeClr val="dk1"/>
          </a:fillRef>
          <a:effectRef idx="1">
            <a:schemeClr val="dk1"/>
          </a:effectRef>
          <a:fontRef idx="minor">
            <a:schemeClr val="dk1"/>
          </a:fontRef>
        </p:style>
      </p:pic>
      <p:pic>
        <p:nvPicPr>
          <p:cNvPr id="19" name="Image 18">
            <a:extLst>
              <a:ext uri="{FF2B5EF4-FFF2-40B4-BE49-F238E27FC236}">
                <a16:creationId xmlns:a16="http://schemas.microsoft.com/office/drawing/2014/main" id="{B82DCD85-B3ED-3A42-B8FB-38BDBE1207A1}"/>
              </a:ext>
            </a:extLst>
          </p:cNvPr>
          <p:cNvPicPr>
            <a:picLocks noChangeAspect="1"/>
          </p:cNvPicPr>
          <p:nvPr/>
        </p:nvPicPr>
        <p:blipFill>
          <a:blip r:embed="rId4"/>
          <a:stretch>
            <a:fillRect/>
          </a:stretch>
        </p:blipFill>
        <p:spPr>
          <a:xfrm>
            <a:off x="6301321" y="4062212"/>
            <a:ext cx="2257790" cy="2360710"/>
          </a:xfrm>
          <a:prstGeom prst="rect">
            <a:avLst/>
          </a:prstGeom>
          <a:noFill/>
          <a:ln>
            <a:noFill/>
          </a:ln>
        </p:spPr>
        <p:style>
          <a:lnRef idx="1">
            <a:schemeClr val="dk1"/>
          </a:lnRef>
          <a:fillRef idx="2">
            <a:schemeClr val="dk1"/>
          </a:fillRef>
          <a:effectRef idx="1">
            <a:schemeClr val="dk1"/>
          </a:effectRef>
          <a:fontRef idx="minor">
            <a:schemeClr val="dk1"/>
          </a:fontRef>
        </p:style>
      </p:pic>
    </p:spTree>
    <p:extLst>
      <p:ext uri="{BB962C8B-B14F-4D97-AF65-F5344CB8AC3E}">
        <p14:creationId xmlns:p14="http://schemas.microsoft.com/office/powerpoint/2010/main" val="4008583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lstStyle/>
          <a:p>
            <a:r>
              <a:rPr lang="fr-FR" dirty="0"/>
              <a:t>DEMONSTRATION</a:t>
            </a:r>
            <a:br>
              <a:rPr lang="fr-FR" dirty="0"/>
            </a:br>
            <a:r>
              <a:rPr lang="fr-FR" dirty="0"/>
              <a:t>		</a:t>
            </a:r>
            <a:r>
              <a:rPr lang="fr-FR" b="1" dirty="0"/>
              <a:t>Déclaration de prélèvements</a:t>
            </a:r>
          </a:p>
        </p:txBody>
      </p:sp>
      <p:sp>
        <p:nvSpPr>
          <p:cNvPr id="4" name="Espace réservé du numéro de diapositive 3"/>
          <p:cNvSpPr>
            <a:spLocks noGrp="1"/>
          </p:cNvSpPr>
          <p:nvPr>
            <p:ph type="sldNum" sz="quarter" idx="12"/>
          </p:nvPr>
        </p:nvSpPr>
        <p:spPr/>
        <p:txBody>
          <a:bodyPr/>
          <a:lstStyle/>
          <a:p>
            <a:fld id="{DC579457-93DD-F34B-B6D9-E0B2229980B0}" type="slidenum">
              <a:rPr lang="fr-FR" smtClean="0"/>
              <a:t>19</a:t>
            </a:fld>
            <a:endParaRPr lang="fr-FR"/>
          </a:p>
        </p:txBody>
      </p:sp>
      <p:sp>
        <p:nvSpPr>
          <p:cNvPr id="7" name="Rectangle 6"/>
          <p:cNvSpPr/>
          <p:nvPr/>
        </p:nvSpPr>
        <p:spPr>
          <a:xfrm>
            <a:off x="0" y="1032367"/>
            <a:ext cx="1371600" cy="5464298"/>
          </a:xfrm>
          <a:prstGeom prst="rect">
            <a:avLst/>
          </a:prstGeom>
          <a:solidFill>
            <a:srgbClr val="EED5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72A05C5A-4DCD-4C8B-86F5-222BDDE36E75" descr="cid:image003.png@01D41F82.4D7FD5E0">
            <a:extLst>
              <a:ext uri="{FF2B5EF4-FFF2-40B4-BE49-F238E27FC236}">
                <a16:creationId xmlns:a16="http://schemas.microsoft.com/office/drawing/2014/main" id="{E81F43D8-57B4-684E-A22A-69F4C68229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75" t="23354" r="25495" b="25033"/>
          <a:stretch/>
        </p:blipFill>
        <p:spPr bwMode="auto">
          <a:xfrm>
            <a:off x="211979" y="1238533"/>
            <a:ext cx="947642" cy="973725"/>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1" y="2277890"/>
            <a:ext cx="1371601" cy="276999"/>
          </a:xfrm>
          <a:prstGeom prst="rect">
            <a:avLst/>
          </a:prstGeom>
          <a:noFill/>
        </p:spPr>
        <p:txBody>
          <a:bodyPr wrap="square" rtlCol="0">
            <a:spAutoFit/>
          </a:bodyPr>
          <a:lstStyle/>
          <a:p>
            <a:pPr algn="ctr"/>
            <a:r>
              <a:rPr lang="fr-FR" sz="1200" dirty="0"/>
              <a:t>CHASSADAPT</a:t>
            </a:r>
          </a:p>
        </p:txBody>
      </p:sp>
      <p:sp>
        <p:nvSpPr>
          <p:cNvPr id="17" name="Rectangle 16">
            <a:extLst>
              <a:ext uri="{FF2B5EF4-FFF2-40B4-BE49-F238E27FC236}">
                <a16:creationId xmlns:a16="http://schemas.microsoft.com/office/drawing/2014/main" id="{B20BA8F4-11C3-C849-87BC-4C59B0F91184}"/>
              </a:ext>
            </a:extLst>
          </p:cNvPr>
          <p:cNvSpPr/>
          <p:nvPr/>
        </p:nvSpPr>
        <p:spPr>
          <a:xfrm>
            <a:off x="5346485" y="1706657"/>
            <a:ext cx="3366877" cy="51243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6348" y="1526448"/>
            <a:ext cx="2520603" cy="4481072"/>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043" y="1526447"/>
            <a:ext cx="2517827" cy="4476137"/>
          </a:xfrm>
          <a:prstGeom prst="rect">
            <a:avLst/>
          </a:prstGeom>
        </p:spPr>
      </p:pic>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4428" y="1526447"/>
            <a:ext cx="2517827" cy="4476137"/>
          </a:xfrm>
          <a:prstGeom prst="rect">
            <a:avLst/>
          </a:prstGeom>
        </p:spPr>
      </p:pic>
    </p:spTree>
    <p:extLst>
      <p:ext uri="{BB962C8B-B14F-4D97-AF65-F5344CB8AC3E}">
        <p14:creationId xmlns:p14="http://schemas.microsoft.com/office/powerpoint/2010/main" val="760572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DF6C9ABD-B3AB-4E00-A06B-490F7D00AF3A}"/>
              </a:ext>
            </a:extLst>
          </p:cNvPr>
          <p:cNvSpPr>
            <a:spLocks noGrp="1"/>
          </p:cNvSpPr>
          <p:nvPr>
            <p:ph type="title"/>
          </p:nvPr>
        </p:nvSpPr>
        <p:spPr/>
        <p:txBody>
          <a:bodyPr/>
          <a:lstStyle/>
          <a:p>
            <a:r>
              <a:rPr lang="fr-FR"/>
              <a:t>Introduction</a:t>
            </a:r>
          </a:p>
        </p:txBody>
      </p:sp>
      <p:sp>
        <p:nvSpPr>
          <p:cNvPr id="6" name="Espace réservé du contenu 5">
            <a:extLst>
              <a:ext uri="{FF2B5EF4-FFF2-40B4-BE49-F238E27FC236}">
                <a16:creationId xmlns:a16="http://schemas.microsoft.com/office/drawing/2014/main" id="{EB4E721B-6702-49DC-8146-0E282575554A}"/>
              </a:ext>
            </a:extLst>
          </p:cNvPr>
          <p:cNvSpPr>
            <a:spLocks noGrp="1"/>
          </p:cNvSpPr>
          <p:nvPr>
            <p:ph idx="1"/>
          </p:nvPr>
        </p:nvSpPr>
        <p:spPr>
          <a:xfrm>
            <a:off x="1471537" y="1032367"/>
            <a:ext cx="7215262" cy="5742901"/>
          </a:xfrm>
        </p:spPr>
        <p:txBody>
          <a:bodyPr>
            <a:noAutofit/>
          </a:bodyPr>
          <a:lstStyle/>
          <a:p>
            <a:pPr marL="0" indent="0">
              <a:lnSpc>
                <a:spcPct val="150000"/>
              </a:lnSpc>
              <a:buNone/>
            </a:pPr>
            <a:r>
              <a:rPr lang="fr-FR" sz="1600" b="1" dirty="0">
                <a:solidFill>
                  <a:srgbClr val="FF0000"/>
                </a:solidFill>
              </a:rPr>
              <a:t>UNE APPLICATION POUR LE CHASSEUR : </a:t>
            </a:r>
          </a:p>
          <a:p>
            <a:pPr lvl="1">
              <a:lnSpc>
                <a:spcPct val="150000"/>
              </a:lnSpc>
            </a:pPr>
            <a:r>
              <a:rPr lang="fr-FR" dirty="0"/>
              <a:t>Etre informé de l’état des quotas par espèce</a:t>
            </a:r>
          </a:p>
          <a:p>
            <a:pPr lvl="1">
              <a:lnSpc>
                <a:spcPct val="150000"/>
              </a:lnSpc>
            </a:pPr>
            <a:r>
              <a:rPr lang="fr-FR" dirty="0"/>
              <a:t>Déclarer ses prélèvements sur le terrain</a:t>
            </a:r>
          </a:p>
          <a:p>
            <a:pPr lvl="1">
              <a:lnSpc>
                <a:spcPct val="150000"/>
              </a:lnSpc>
            </a:pPr>
            <a:r>
              <a:rPr lang="fr-FR" dirty="0"/>
              <a:t>Consulter l’historique de ses prélèvements</a:t>
            </a:r>
          </a:p>
          <a:p>
            <a:pPr lvl="1">
              <a:lnSpc>
                <a:spcPct val="150000"/>
              </a:lnSpc>
            </a:pPr>
            <a:r>
              <a:rPr lang="fr-FR" b="1" dirty="0"/>
              <a:t>7 espèces ouvertes à la déclaration en 2018/2019 :</a:t>
            </a:r>
          </a:p>
          <a:p>
            <a:pPr marL="400050" lvl="1" indent="0" algn="ctr">
              <a:lnSpc>
                <a:spcPct val="150000"/>
              </a:lnSpc>
              <a:buClr>
                <a:prstClr val="black">
                  <a:lumMod val="95000"/>
                  <a:lumOff val="5000"/>
                </a:prstClr>
              </a:buClr>
              <a:buNone/>
            </a:pPr>
            <a:r>
              <a:rPr lang="fr-FR" i="1" dirty="0">
                <a:solidFill>
                  <a:prstClr val="black"/>
                </a:solidFill>
              </a:rPr>
              <a:t>Bécasse des bois </a:t>
            </a:r>
            <a:r>
              <a:rPr lang="fr-FR" dirty="0"/>
              <a:t>(accès limité)</a:t>
            </a:r>
          </a:p>
          <a:p>
            <a:pPr marL="400050" lvl="1" indent="0" algn="ctr">
              <a:lnSpc>
                <a:spcPct val="150000"/>
              </a:lnSpc>
              <a:buNone/>
            </a:pPr>
            <a:r>
              <a:rPr lang="fr-FR" dirty="0"/>
              <a:t>Oie cendrée</a:t>
            </a:r>
          </a:p>
          <a:p>
            <a:pPr marL="400050" lvl="1" indent="0" algn="ctr">
              <a:lnSpc>
                <a:spcPct val="150000"/>
              </a:lnSpc>
              <a:buNone/>
            </a:pPr>
            <a:r>
              <a:rPr lang="fr-FR" dirty="0"/>
              <a:t>Courlis cendré</a:t>
            </a:r>
          </a:p>
          <a:p>
            <a:pPr marL="400050" lvl="1" indent="0" algn="ctr">
              <a:lnSpc>
                <a:spcPct val="150000"/>
              </a:lnSpc>
              <a:buNone/>
            </a:pPr>
            <a:r>
              <a:rPr lang="fr-FR" dirty="0"/>
              <a:t>Barge à queue noire </a:t>
            </a:r>
          </a:p>
          <a:p>
            <a:pPr marL="400050" lvl="1" indent="0" algn="ctr">
              <a:lnSpc>
                <a:spcPct val="150000"/>
              </a:lnSpc>
              <a:buNone/>
            </a:pPr>
            <a:r>
              <a:rPr lang="fr-FR" dirty="0"/>
              <a:t>Fuligule Milouin</a:t>
            </a:r>
          </a:p>
          <a:p>
            <a:pPr marL="400050" lvl="1" indent="0" algn="ctr">
              <a:lnSpc>
                <a:spcPct val="150000"/>
              </a:lnSpc>
              <a:buNone/>
            </a:pPr>
            <a:r>
              <a:rPr lang="fr-FR" dirty="0"/>
              <a:t>Tourterelle des bois </a:t>
            </a:r>
          </a:p>
          <a:p>
            <a:pPr marL="400050" lvl="1" indent="0" algn="ctr">
              <a:lnSpc>
                <a:spcPct val="150000"/>
              </a:lnSpc>
              <a:buNone/>
            </a:pPr>
            <a:r>
              <a:rPr lang="fr-FR" dirty="0"/>
              <a:t>Grand tétras</a:t>
            </a:r>
          </a:p>
          <a:p>
            <a:pPr marL="0" indent="0">
              <a:lnSpc>
                <a:spcPct val="150000"/>
              </a:lnSpc>
              <a:buNone/>
            </a:pPr>
            <a:r>
              <a:rPr lang="fr-FR" sz="1600" b="1" dirty="0">
                <a:solidFill>
                  <a:srgbClr val="FF0000"/>
                </a:solidFill>
              </a:rPr>
              <a:t>UNE APPLICATION POUR LE CONTRÔLEUR :</a:t>
            </a:r>
          </a:p>
          <a:p>
            <a:pPr lvl="1">
              <a:lnSpc>
                <a:spcPct val="150000"/>
              </a:lnSpc>
            </a:pPr>
            <a:r>
              <a:rPr lang="fr-FR" dirty="0"/>
              <a:t>Contrôler les prélèvements d’espèces à déclaration obligatoire grâce à une application seule capable de lire le QR Code sécurisé</a:t>
            </a:r>
          </a:p>
        </p:txBody>
      </p:sp>
      <p:sp>
        <p:nvSpPr>
          <p:cNvPr id="4" name="Rectangle 3"/>
          <p:cNvSpPr/>
          <p:nvPr/>
        </p:nvSpPr>
        <p:spPr>
          <a:xfrm>
            <a:off x="0" y="1032367"/>
            <a:ext cx="1371600" cy="5464298"/>
          </a:xfrm>
          <a:prstGeom prst="rect">
            <a:avLst/>
          </a:prstGeom>
          <a:solidFill>
            <a:srgbClr val="EED5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 name="Image 7"/>
          <p:cNvPicPr>
            <a:picLocks noChangeAspect="1"/>
          </p:cNvPicPr>
          <p:nvPr/>
        </p:nvPicPr>
        <p:blipFill rotWithShape="1">
          <a:blip r:embed="rId3">
            <a:extLst>
              <a:ext uri="{28A0092B-C50C-407E-A947-70E740481C1C}">
                <a14:useLocalDpi xmlns:a14="http://schemas.microsoft.com/office/drawing/2010/main" val="0"/>
              </a:ext>
            </a:extLst>
          </a:blip>
          <a:srcRect l="19970" t="20816" r="21662" b="21225"/>
          <a:stretch/>
        </p:blipFill>
        <p:spPr>
          <a:xfrm>
            <a:off x="125091" y="5072637"/>
            <a:ext cx="1054510" cy="1047136"/>
          </a:xfrm>
          <a:prstGeom prst="rect">
            <a:avLst/>
          </a:prstGeom>
        </p:spPr>
      </p:pic>
      <p:pic>
        <p:nvPicPr>
          <p:cNvPr id="7" name="72A05C5A-4DCD-4C8B-86F5-222BDDE36E75" descr="cid:image003.png@01D41F82.4D7FD5E0">
            <a:extLst>
              <a:ext uri="{FF2B5EF4-FFF2-40B4-BE49-F238E27FC236}">
                <a16:creationId xmlns:a16="http://schemas.microsoft.com/office/drawing/2014/main" id="{E81F43D8-57B4-684E-A22A-69F4C68229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275" t="23354" r="25495" b="25033"/>
          <a:stretch/>
        </p:blipFill>
        <p:spPr bwMode="auto">
          <a:xfrm>
            <a:off x="211979" y="1238533"/>
            <a:ext cx="947642" cy="973725"/>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1" y="2277890"/>
            <a:ext cx="1371601" cy="276999"/>
          </a:xfrm>
          <a:prstGeom prst="rect">
            <a:avLst/>
          </a:prstGeom>
          <a:noFill/>
        </p:spPr>
        <p:txBody>
          <a:bodyPr wrap="square" rtlCol="0">
            <a:spAutoFit/>
          </a:bodyPr>
          <a:lstStyle/>
          <a:p>
            <a:pPr algn="ctr"/>
            <a:r>
              <a:rPr lang="fr-FR" sz="1200" dirty="0"/>
              <a:t>CHASSADAPT</a:t>
            </a:r>
          </a:p>
        </p:txBody>
      </p:sp>
      <p:sp>
        <p:nvSpPr>
          <p:cNvPr id="10" name="ZoneTexte 9"/>
          <p:cNvSpPr txBox="1"/>
          <p:nvPr/>
        </p:nvSpPr>
        <p:spPr>
          <a:xfrm>
            <a:off x="0" y="6119773"/>
            <a:ext cx="1371600" cy="276999"/>
          </a:xfrm>
          <a:prstGeom prst="rect">
            <a:avLst/>
          </a:prstGeom>
          <a:noFill/>
        </p:spPr>
        <p:txBody>
          <a:bodyPr wrap="square" rtlCol="0">
            <a:spAutoFit/>
          </a:bodyPr>
          <a:lstStyle/>
          <a:p>
            <a:pPr algn="ctr"/>
            <a:r>
              <a:rPr lang="fr-FR" sz="1200" dirty="0"/>
              <a:t>CHASSECONTROL</a:t>
            </a:r>
          </a:p>
        </p:txBody>
      </p:sp>
    </p:spTree>
    <p:extLst>
      <p:ext uri="{BB962C8B-B14F-4D97-AF65-F5344CB8AC3E}">
        <p14:creationId xmlns:p14="http://schemas.microsoft.com/office/powerpoint/2010/main" val="536056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lstStyle/>
          <a:p>
            <a:r>
              <a:rPr lang="fr-FR" dirty="0"/>
              <a:t>DEMONSTRATION</a:t>
            </a:r>
            <a:br>
              <a:rPr lang="fr-FR" dirty="0"/>
            </a:br>
            <a:r>
              <a:rPr lang="fr-FR" dirty="0"/>
              <a:t>		</a:t>
            </a:r>
            <a:r>
              <a:rPr lang="fr-FR" b="1" dirty="0"/>
              <a:t>Historique des prélèvements</a:t>
            </a:r>
          </a:p>
        </p:txBody>
      </p:sp>
      <p:sp>
        <p:nvSpPr>
          <p:cNvPr id="4" name="Espace réservé du numéro de diapositive 3"/>
          <p:cNvSpPr>
            <a:spLocks noGrp="1"/>
          </p:cNvSpPr>
          <p:nvPr>
            <p:ph type="sldNum" sz="quarter" idx="12"/>
          </p:nvPr>
        </p:nvSpPr>
        <p:spPr/>
        <p:txBody>
          <a:bodyPr/>
          <a:lstStyle/>
          <a:p>
            <a:fld id="{DC579457-93DD-F34B-B6D9-E0B2229980B0}" type="slidenum">
              <a:rPr lang="fr-FR" smtClean="0"/>
              <a:t>20</a:t>
            </a:fld>
            <a:endParaRPr lang="fr-FR"/>
          </a:p>
        </p:txBody>
      </p:sp>
      <p:sp>
        <p:nvSpPr>
          <p:cNvPr id="7" name="Rectangle 6"/>
          <p:cNvSpPr/>
          <p:nvPr/>
        </p:nvSpPr>
        <p:spPr>
          <a:xfrm>
            <a:off x="0" y="1032367"/>
            <a:ext cx="1371600" cy="5464298"/>
          </a:xfrm>
          <a:prstGeom prst="rect">
            <a:avLst/>
          </a:prstGeom>
          <a:solidFill>
            <a:srgbClr val="EED5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72A05C5A-4DCD-4C8B-86F5-222BDDE36E75" descr="cid:image003.png@01D41F82.4D7FD5E0">
            <a:extLst>
              <a:ext uri="{FF2B5EF4-FFF2-40B4-BE49-F238E27FC236}">
                <a16:creationId xmlns:a16="http://schemas.microsoft.com/office/drawing/2014/main" id="{E81F43D8-57B4-684E-A22A-69F4C68229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75" t="23354" r="25495" b="25033"/>
          <a:stretch/>
        </p:blipFill>
        <p:spPr bwMode="auto">
          <a:xfrm>
            <a:off x="211979" y="1238533"/>
            <a:ext cx="947642" cy="973725"/>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1" y="2277890"/>
            <a:ext cx="1371601" cy="276999"/>
          </a:xfrm>
          <a:prstGeom prst="rect">
            <a:avLst/>
          </a:prstGeom>
          <a:noFill/>
        </p:spPr>
        <p:txBody>
          <a:bodyPr wrap="square" rtlCol="0">
            <a:spAutoFit/>
          </a:bodyPr>
          <a:lstStyle/>
          <a:p>
            <a:pPr algn="ctr"/>
            <a:r>
              <a:rPr lang="fr-FR" sz="1200" dirty="0"/>
              <a:t>CHASSADAPT</a:t>
            </a:r>
          </a:p>
        </p:txBody>
      </p:sp>
      <p:sp>
        <p:nvSpPr>
          <p:cNvPr id="17" name="Rectangle 16">
            <a:extLst>
              <a:ext uri="{FF2B5EF4-FFF2-40B4-BE49-F238E27FC236}">
                <a16:creationId xmlns:a16="http://schemas.microsoft.com/office/drawing/2014/main" id="{B20BA8F4-11C3-C849-87BC-4C59B0F91184}"/>
              </a:ext>
            </a:extLst>
          </p:cNvPr>
          <p:cNvSpPr/>
          <p:nvPr/>
        </p:nvSpPr>
        <p:spPr>
          <a:xfrm>
            <a:off x="5346485" y="1706657"/>
            <a:ext cx="3366877" cy="51243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537" y="1032367"/>
            <a:ext cx="3073668" cy="5464298"/>
          </a:xfrm>
          <a:prstGeom prst="rect">
            <a:avLst/>
          </a:prstGeom>
        </p:spPr>
      </p:pic>
      <p:sp>
        <p:nvSpPr>
          <p:cNvPr id="18" name="Espace réservé du contenu 5">
            <a:extLst>
              <a:ext uri="{FF2B5EF4-FFF2-40B4-BE49-F238E27FC236}">
                <a16:creationId xmlns:a16="http://schemas.microsoft.com/office/drawing/2014/main" id="{49826099-2263-4E70-B5C9-E88025820574}"/>
              </a:ext>
            </a:extLst>
          </p:cNvPr>
          <p:cNvSpPr>
            <a:spLocks noGrp="1"/>
          </p:cNvSpPr>
          <p:nvPr>
            <p:ph sz="half" idx="4294967295"/>
          </p:nvPr>
        </p:nvSpPr>
        <p:spPr>
          <a:xfrm>
            <a:off x="4645142" y="1032367"/>
            <a:ext cx="4498858" cy="4407976"/>
          </a:xfrm>
          <a:prstGeom prst="rect">
            <a:avLst/>
          </a:prstGeom>
        </p:spPr>
        <p:txBody>
          <a:bodyPr>
            <a:normAutofit/>
          </a:bodyPr>
          <a:lstStyle/>
          <a:p>
            <a:pPr marL="0" indent="0">
              <a:lnSpc>
                <a:spcPct val="150000"/>
              </a:lnSpc>
              <a:buNone/>
            </a:pPr>
            <a:r>
              <a:rPr lang="fr-FR" sz="1600" dirty="0"/>
              <a:t>Affichage de la liste de toutes les déclarations.</a:t>
            </a:r>
          </a:p>
          <a:p>
            <a:pPr marL="0" indent="0">
              <a:lnSpc>
                <a:spcPct val="150000"/>
              </a:lnSpc>
              <a:buNone/>
            </a:pPr>
            <a:r>
              <a:rPr lang="fr-FR" sz="1600" dirty="0"/>
              <a:t>Filtres possibles par date, département ou espèce</a:t>
            </a:r>
          </a:p>
          <a:p>
            <a:pPr marL="0" indent="0">
              <a:lnSpc>
                <a:spcPct val="150000"/>
              </a:lnSpc>
              <a:buNone/>
            </a:pPr>
            <a:endParaRPr lang="fr-FR" sz="1600" b="1" dirty="0"/>
          </a:p>
        </p:txBody>
      </p:sp>
      <p:pic>
        <p:nvPicPr>
          <p:cNvPr id="19" name="Imag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0297" y="2437883"/>
            <a:ext cx="2283065" cy="4058782"/>
          </a:xfrm>
          <a:prstGeom prst="rect">
            <a:avLst/>
          </a:prstGeom>
        </p:spPr>
      </p:pic>
    </p:spTree>
    <p:extLst>
      <p:ext uri="{BB962C8B-B14F-4D97-AF65-F5344CB8AC3E}">
        <p14:creationId xmlns:p14="http://schemas.microsoft.com/office/powerpoint/2010/main" val="3402026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normAutofit fontScale="90000"/>
          </a:bodyPr>
          <a:lstStyle/>
          <a:p>
            <a:r>
              <a:rPr lang="fr-FR" dirty="0"/>
              <a:t>DEMONSTRATION</a:t>
            </a:r>
            <a:br>
              <a:rPr lang="fr-FR" dirty="0"/>
            </a:br>
            <a:r>
              <a:rPr lang="fr-FR" dirty="0"/>
              <a:t>		</a:t>
            </a:r>
            <a:r>
              <a:rPr lang="fr-FR" b="1" dirty="0"/>
              <a:t>Détail de l’historique des prélèvements</a:t>
            </a:r>
          </a:p>
        </p:txBody>
      </p:sp>
      <p:sp>
        <p:nvSpPr>
          <p:cNvPr id="4" name="Espace réservé du numéro de diapositive 3"/>
          <p:cNvSpPr>
            <a:spLocks noGrp="1"/>
          </p:cNvSpPr>
          <p:nvPr>
            <p:ph type="sldNum" sz="quarter" idx="12"/>
          </p:nvPr>
        </p:nvSpPr>
        <p:spPr/>
        <p:txBody>
          <a:bodyPr/>
          <a:lstStyle/>
          <a:p>
            <a:fld id="{DC579457-93DD-F34B-B6D9-E0B2229980B0}" type="slidenum">
              <a:rPr lang="fr-FR" smtClean="0"/>
              <a:t>21</a:t>
            </a:fld>
            <a:endParaRPr lang="fr-FR"/>
          </a:p>
        </p:txBody>
      </p:sp>
      <p:sp>
        <p:nvSpPr>
          <p:cNvPr id="7" name="Rectangle 6"/>
          <p:cNvSpPr/>
          <p:nvPr/>
        </p:nvSpPr>
        <p:spPr>
          <a:xfrm>
            <a:off x="0" y="1032367"/>
            <a:ext cx="1371600" cy="5464298"/>
          </a:xfrm>
          <a:prstGeom prst="rect">
            <a:avLst/>
          </a:prstGeom>
          <a:solidFill>
            <a:srgbClr val="EED5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72A05C5A-4DCD-4C8B-86F5-222BDDE36E75" descr="cid:image003.png@01D41F82.4D7FD5E0">
            <a:extLst>
              <a:ext uri="{FF2B5EF4-FFF2-40B4-BE49-F238E27FC236}">
                <a16:creationId xmlns:a16="http://schemas.microsoft.com/office/drawing/2014/main" id="{E81F43D8-57B4-684E-A22A-69F4C68229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75" t="23354" r="25495" b="25033"/>
          <a:stretch/>
        </p:blipFill>
        <p:spPr bwMode="auto">
          <a:xfrm>
            <a:off x="211979" y="1238533"/>
            <a:ext cx="947642" cy="973725"/>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1" y="2277890"/>
            <a:ext cx="1371601" cy="276999"/>
          </a:xfrm>
          <a:prstGeom prst="rect">
            <a:avLst/>
          </a:prstGeom>
          <a:noFill/>
        </p:spPr>
        <p:txBody>
          <a:bodyPr wrap="square" rtlCol="0">
            <a:spAutoFit/>
          </a:bodyPr>
          <a:lstStyle/>
          <a:p>
            <a:pPr algn="ctr"/>
            <a:r>
              <a:rPr lang="fr-FR" sz="1200" dirty="0"/>
              <a:t>CHASSADAPT</a:t>
            </a:r>
          </a:p>
        </p:txBody>
      </p:sp>
      <p:sp>
        <p:nvSpPr>
          <p:cNvPr id="17" name="Rectangle 16">
            <a:extLst>
              <a:ext uri="{FF2B5EF4-FFF2-40B4-BE49-F238E27FC236}">
                <a16:creationId xmlns:a16="http://schemas.microsoft.com/office/drawing/2014/main" id="{B20BA8F4-11C3-C849-87BC-4C59B0F91184}"/>
              </a:ext>
            </a:extLst>
          </p:cNvPr>
          <p:cNvSpPr/>
          <p:nvPr/>
        </p:nvSpPr>
        <p:spPr>
          <a:xfrm>
            <a:off x="5346485" y="1706657"/>
            <a:ext cx="3366877" cy="51243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537" y="1032366"/>
            <a:ext cx="3048844" cy="5420167"/>
          </a:xfrm>
          <a:prstGeom prst="rect">
            <a:avLst/>
          </a:prstGeom>
        </p:spPr>
      </p:pic>
      <p:sp>
        <p:nvSpPr>
          <p:cNvPr id="11" name="Espace réservé du contenu 5">
            <a:extLst>
              <a:ext uri="{FF2B5EF4-FFF2-40B4-BE49-F238E27FC236}">
                <a16:creationId xmlns:a16="http://schemas.microsoft.com/office/drawing/2014/main" id="{49826099-2263-4E70-B5C9-E88025820574}"/>
              </a:ext>
            </a:extLst>
          </p:cNvPr>
          <p:cNvSpPr>
            <a:spLocks noGrp="1"/>
          </p:cNvSpPr>
          <p:nvPr>
            <p:ph sz="half" idx="4294967295"/>
          </p:nvPr>
        </p:nvSpPr>
        <p:spPr>
          <a:xfrm>
            <a:off x="4682613" y="1032366"/>
            <a:ext cx="4181168" cy="4902558"/>
          </a:xfrm>
          <a:prstGeom prst="rect">
            <a:avLst/>
          </a:prstGeom>
        </p:spPr>
        <p:txBody>
          <a:bodyPr>
            <a:normAutofit/>
          </a:bodyPr>
          <a:lstStyle/>
          <a:p>
            <a:pPr marL="57150" indent="0">
              <a:lnSpc>
                <a:spcPct val="150000"/>
              </a:lnSpc>
              <a:buNone/>
            </a:pPr>
            <a:r>
              <a:rPr lang="fr-FR" sz="1600" dirty="0"/>
              <a:t>En cliquant sur une ligne de l’historique, il est possible d’accéder au détail du prélèvement :</a:t>
            </a:r>
          </a:p>
          <a:p>
            <a:pPr lvl="1">
              <a:lnSpc>
                <a:spcPct val="150000"/>
              </a:lnSpc>
              <a:buFont typeface="Wingdings" panose="05000000000000000000" pitchFamily="2" charset="2"/>
              <a:buChar char="§"/>
            </a:pPr>
            <a:r>
              <a:rPr lang="fr-FR" sz="1600" dirty="0"/>
              <a:t>QR code crypté à présenter en cas de contrôle par la garderie</a:t>
            </a:r>
          </a:p>
          <a:p>
            <a:pPr lvl="1">
              <a:lnSpc>
                <a:spcPct val="150000"/>
              </a:lnSpc>
              <a:buFont typeface="Wingdings" panose="05000000000000000000" pitchFamily="2" charset="2"/>
              <a:buChar char="§"/>
            </a:pPr>
            <a:r>
              <a:rPr lang="fr-FR" sz="1600" dirty="0"/>
              <a:t>Don d’un animal à un ami en lui transférant le QR Code (transfert via les fonctions natives du téléphone : sms, mail, etc.)</a:t>
            </a:r>
          </a:p>
        </p:txBody>
      </p:sp>
    </p:spTree>
    <p:extLst>
      <p:ext uri="{BB962C8B-B14F-4D97-AF65-F5344CB8AC3E}">
        <p14:creationId xmlns:p14="http://schemas.microsoft.com/office/powerpoint/2010/main" val="46762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F1C536C-74AF-44C6-99DB-A3BD663C7C54}"/>
              </a:ext>
            </a:extLst>
          </p:cNvPr>
          <p:cNvSpPr>
            <a:spLocks noGrp="1"/>
          </p:cNvSpPr>
          <p:nvPr>
            <p:ph type="title"/>
          </p:nvPr>
        </p:nvSpPr>
        <p:spPr/>
        <p:txBody>
          <a:bodyPr/>
          <a:lstStyle/>
          <a:p>
            <a:r>
              <a:rPr lang="fr-FR" dirty="0"/>
              <a:t>Nécessité de la géolocalisation ?</a:t>
            </a:r>
          </a:p>
        </p:txBody>
      </p:sp>
      <p:sp>
        <p:nvSpPr>
          <p:cNvPr id="6" name="Espace réservé du contenu 5">
            <a:extLst>
              <a:ext uri="{FF2B5EF4-FFF2-40B4-BE49-F238E27FC236}">
                <a16:creationId xmlns:a16="http://schemas.microsoft.com/office/drawing/2014/main" id="{B46CD226-84F2-4661-A931-C198FBA7C1E3}"/>
              </a:ext>
            </a:extLst>
          </p:cNvPr>
          <p:cNvSpPr>
            <a:spLocks noGrp="1"/>
          </p:cNvSpPr>
          <p:nvPr>
            <p:ph idx="1"/>
          </p:nvPr>
        </p:nvSpPr>
        <p:spPr>
          <a:xfrm>
            <a:off x="457199" y="1113504"/>
            <a:ext cx="8251723" cy="2050026"/>
          </a:xfrm>
        </p:spPr>
        <p:txBody>
          <a:bodyPr>
            <a:normAutofit lnSpcReduction="10000"/>
          </a:bodyPr>
          <a:lstStyle/>
          <a:p>
            <a:pPr marL="0" indent="0" algn="just">
              <a:buNone/>
            </a:pPr>
            <a:r>
              <a:rPr lang="fr-FR" sz="1600" dirty="0"/>
              <a:t>La transmission de la localisation géographique du prélèvement permet d’accroitre les données sur l’espèce prélevée.</a:t>
            </a:r>
          </a:p>
          <a:p>
            <a:pPr marL="0" indent="0" algn="just">
              <a:buNone/>
            </a:pPr>
            <a:endParaRPr lang="fr-FR" sz="1600" dirty="0"/>
          </a:p>
          <a:p>
            <a:pPr marL="0" indent="0" algn="just">
              <a:buNone/>
            </a:pPr>
            <a:r>
              <a:rPr lang="fr-FR" sz="1600" dirty="0"/>
              <a:t>Il faut inciter à la géolocalisation (interdit de l’obliger par défaut)</a:t>
            </a:r>
          </a:p>
          <a:p>
            <a:pPr marL="0" indent="0" algn="just">
              <a:buNone/>
            </a:pPr>
            <a:endParaRPr lang="fr-FR" sz="1600" dirty="0"/>
          </a:p>
          <a:p>
            <a:pPr marL="0" indent="0" algn="just">
              <a:buNone/>
            </a:pPr>
            <a:r>
              <a:rPr lang="fr-FR" sz="1600" dirty="0"/>
              <a:t>Le chasseur doit en effet autoriser l’application à récupérer les informations de localisation ET activer manuellement le GPS de son téléphone lorsqu’il utilise l’application</a:t>
            </a:r>
          </a:p>
        </p:txBody>
      </p:sp>
      <p:sp>
        <p:nvSpPr>
          <p:cNvPr id="4" name="Titre 4">
            <a:extLst>
              <a:ext uri="{FF2B5EF4-FFF2-40B4-BE49-F238E27FC236}">
                <a16:creationId xmlns:a16="http://schemas.microsoft.com/office/drawing/2014/main" id="{1F1C536C-74AF-44C6-99DB-A3BD663C7C54}"/>
              </a:ext>
            </a:extLst>
          </p:cNvPr>
          <p:cNvSpPr txBox="1">
            <a:spLocks/>
          </p:cNvSpPr>
          <p:nvPr/>
        </p:nvSpPr>
        <p:spPr>
          <a:xfrm>
            <a:off x="311915" y="2807110"/>
            <a:ext cx="8397007" cy="1032367"/>
          </a:xfrm>
          <a:prstGeom prst="rect">
            <a:avLst/>
          </a:prstGeom>
        </p:spPr>
        <p:txBody>
          <a:bodyPr vert="horz" lIns="91440" tIns="45720" rIns="91440" bIns="45720" rtlCol="0" anchor="b" anchorCtr="0">
            <a:normAutofit/>
          </a:bodyPr>
          <a:lstStyle>
            <a:lvl1pPr algn="l" defTabSz="457200" rtl="0" eaLnBrk="1" latinLnBrk="0" hangingPunct="1">
              <a:spcBef>
                <a:spcPct val="0"/>
              </a:spcBef>
              <a:spcAft>
                <a:spcPts val="1200"/>
              </a:spcAft>
              <a:buNone/>
              <a:defRPr sz="2400" b="0" i="0" kern="1200" spc="0">
                <a:solidFill>
                  <a:srgbClr val="856921"/>
                </a:solidFill>
                <a:latin typeface="Century Gothic"/>
                <a:ea typeface="+mj-ea"/>
                <a:cs typeface="Century Gothic"/>
              </a:defRPr>
            </a:lvl1pPr>
          </a:lstStyle>
          <a:p>
            <a:r>
              <a:rPr lang="fr-FR" dirty="0"/>
              <a:t>Obligation d’utilisation des carnets papiers ?</a:t>
            </a:r>
          </a:p>
        </p:txBody>
      </p:sp>
      <p:sp>
        <p:nvSpPr>
          <p:cNvPr id="7" name="Rectangle 6"/>
          <p:cNvSpPr/>
          <p:nvPr/>
        </p:nvSpPr>
        <p:spPr>
          <a:xfrm flipV="1">
            <a:off x="0" y="3075039"/>
            <a:ext cx="176981" cy="1032367"/>
          </a:xfrm>
          <a:prstGeom prst="rect">
            <a:avLst/>
          </a:prstGeom>
          <a:solidFill>
            <a:srgbClr val="EED5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space réservé du contenu 5">
            <a:extLst>
              <a:ext uri="{FF2B5EF4-FFF2-40B4-BE49-F238E27FC236}">
                <a16:creationId xmlns:a16="http://schemas.microsoft.com/office/drawing/2014/main" id="{B46CD226-84F2-4661-A931-C198FBA7C1E3}"/>
              </a:ext>
            </a:extLst>
          </p:cNvPr>
          <p:cNvSpPr txBox="1">
            <a:spLocks/>
          </p:cNvSpPr>
          <p:nvPr/>
        </p:nvSpPr>
        <p:spPr>
          <a:xfrm>
            <a:off x="457199" y="4107406"/>
            <a:ext cx="8251723" cy="238925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56921"/>
              </a:buClr>
              <a:buFont typeface="Arial"/>
              <a:buChar char="•"/>
              <a:defRPr sz="1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chemeClr val="tx1">
                  <a:lumMod val="95000"/>
                  <a:lumOff val="5000"/>
                </a:schemeClr>
              </a:buClr>
              <a:buFont typeface="Arial"/>
              <a:buChar char="•"/>
              <a:defRPr sz="14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chemeClr val="bg1">
                  <a:lumMod val="65000"/>
                </a:schemeClr>
              </a:buClr>
              <a:buFont typeface="Arial"/>
              <a:buChar char="•"/>
              <a:defRPr sz="14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chemeClr val="bg1">
                  <a:lumMod val="75000"/>
                </a:schemeClr>
              </a:buClr>
              <a:buFont typeface="Arial"/>
              <a:buChar char="•"/>
              <a:defRPr sz="14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chemeClr val="bg1">
                  <a:lumMod val="85000"/>
                </a:schemeClr>
              </a:buClr>
              <a:buFont typeface="Arial"/>
              <a:buChar char="•"/>
              <a:defRPr sz="1400" b="0" i="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600" dirty="0"/>
              <a:t>Pour la saison 2018-2019, seuls les carnets de prélèvement papiers font foi juridiquement. En cas de contrôle par la police de la chasse, il faudra les présenter comme les années précédentes.</a:t>
            </a:r>
          </a:p>
          <a:p>
            <a:pPr marL="0" indent="0">
              <a:buNone/>
            </a:pPr>
            <a:endParaRPr lang="fr-FR" sz="1600" dirty="0"/>
          </a:p>
          <a:p>
            <a:pPr marL="0" indent="0">
              <a:buNone/>
            </a:pPr>
            <a:r>
              <a:rPr lang="fr-FR" sz="1600" dirty="0"/>
              <a:t>Par la suite, en fonction de l’évolution de la réglementation de chasse, il est possible que l’application devienne une alternative aux carnets papiers. Il faudra alors présenter au contrôleur votre historique de déclaration, ainsi que le QR Code dans le détail de votre historique.</a:t>
            </a:r>
          </a:p>
          <a:p>
            <a:pPr marL="0" indent="0" algn="just">
              <a:buFont typeface="Arial"/>
              <a:buNone/>
            </a:pPr>
            <a:endParaRPr lang="fr-FR" sz="1600" dirty="0"/>
          </a:p>
        </p:txBody>
      </p:sp>
    </p:spTree>
    <p:extLst>
      <p:ext uri="{BB962C8B-B14F-4D97-AF65-F5344CB8AC3E}">
        <p14:creationId xmlns:p14="http://schemas.microsoft.com/office/powerpoint/2010/main" val="653670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2"/>
          </p:nvPr>
        </p:nvSpPr>
        <p:spPr>
          <a:xfrm>
            <a:off x="2375432" y="1409751"/>
            <a:ext cx="6378677" cy="2424829"/>
          </a:xfrm>
        </p:spPr>
        <p:txBody>
          <a:bodyPr/>
          <a:lstStyle/>
          <a:p>
            <a:r>
              <a:rPr lang="fr-FR" dirty="0"/>
              <a:t>L’indication de synchronisation sur la page d’accueil vous permet de savoir à quel moment votre application a mis à jour ses informations quotas et a transmis vos données de déclaration à la base de données nationale, c’est-à-dire lorsque vous avez eu du réseau internet permettant l’échange de données.</a:t>
            </a:r>
          </a:p>
          <a:p>
            <a:endParaRPr lang="fr-FR" dirty="0"/>
          </a:p>
          <a:p>
            <a:r>
              <a:rPr lang="fr-FR" dirty="0"/>
              <a:t>Cette information permet aussi, en cas de contrôle, de montrer la dernière date à laquelle votre application a été mise à jour et de justifier l’état d’information de quotas que vous aviez dans votre application au moment de votre prélèvement.</a:t>
            </a:r>
          </a:p>
          <a:p>
            <a:pPr marL="0" indent="0">
              <a:buNone/>
            </a:pPr>
            <a:endParaRPr lang="fr-FR" dirty="0"/>
          </a:p>
        </p:txBody>
      </p:sp>
      <p:sp>
        <p:nvSpPr>
          <p:cNvPr id="3" name="Espace réservé du numéro de diapositive 2"/>
          <p:cNvSpPr>
            <a:spLocks noGrp="1"/>
          </p:cNvSpPr>
          <p:nvPr>
            <p:ph type="sldNum" sz="quarter" idx="12"/>
          </p:nvPr>
        </p:nvSpPr>
        <p:spPr/>
        <p:txBody>
          <a:bodyPr/>
          <a:lstStyle/>
          <a:p>
            <a:fld id="{DC579457-93DD-F34B-B6D9-E0B2229980B0}" type="slidenum">
              <a:rPr lang="fr-FR" smtClean="0"/>
              <a:t>23</a:t>
            </a:fld>
            <a:endParaRPr lang="fr-FR"/>
          </a:p>
        </p:txBody>
      </p:sp>
      <p:sp>
        <p:nvSpPr>
          <p:cNvPr id="4" name="Titre 3"/>
          <p:cNvSpPr>
            <a:spLocks noGrp="1"/>
          </p:cNvSpPr>
          <p:nvPr>
            <p:ph type="title"/>
          </p:nvPr>
        </p:nvSpPr>
        <p:spPr>
          <a:xfrm>
            <a:off x="311916" y="0"/>
            <a:ext cx="6678819" cy="1032367"/>
          </a:xfrm>
        </p:spPr>
        <p:txBody>
          <a:bodyPr/>
          <a:lstStyle/>
          <a:p>
            <a:r>
              <a:rPr lang="fr-FR" dirty="0"/>
              <a:t>A quoi sert l’indication de synchronisation ?</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065" y="1247519"/>
            <a:ext cx="1604549" cy="2852532"/>
          </a:xfrm>
          <a:prstGeom prst="rect">
            <a:avLst/>
          </a:prstGeom>
        </p:spPr>
      </p:pic>
      <p:sp>
        <p:nvSpPr>
          <p:cNvPr id="7" name="Ellipse 6"/>
          <p:cNvSpPr/>
          <p:nvPr/>
        </p:nvSpPr>
        <p:spPr>
          <a:xfrm>
            <a:off x="241581" y="1567665"/>
            <a:ext cx="2063516" cy="25072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Titre 3"/>
          <p:cNvSpPr txBox="1">
            <a:spLocks/>
          </p:cNvSpPr>
          <p:nvPr/>
        </p:nvSpPr>
        <p:spPr>
          <a:xfrm>
            <a:off x="311916" y="3757829"/>
            <a:ext cx="8442193" cy="1032367"/>
          </a:xfrm>
          <a:prstGeom prst="rect">
            <a:avLst/>
          </a:prstGeom>
        </p:spPr>
        <p:txBody>
          <a:bodyPr vert="horz" lIns="91440" tIns="45720" rIns="91440" bIns="45720" rtlCol="0" anchor="b" anchorCtr="0">
            <a:normAutofit/>
          </a:bodyPr>
          <a:lstStyle>
            <a:lvl1pPr algn="l" defTabSz="457200" rtl="0" eaLnBrk="1" latinLnBrk="0" hangingPunct="1">
              <a:spcBef>
                <a:spcPct val="0"/>
              </a:spcBef>
              <a:spcAft>
                <a:spcPts val="1200"/>
              </a:spcAft>
              <a:buNone/>
              <a:defRPr sz="2400" b="0" i="0" kern="1200" spc="0">
                <a:solidFill>
                  <a:srgbClr val="856921"/>
                </a:solidFill>
                <a:latin typeface="Century Gothic"/>
                <a:ea typeface="+mj-ea"/>
                <a:cs typeface="Century Gothic"/>
              </a:defRPr>
            </a:lvl1pPr>
          </a:lstStyle>
          <a:p>
            <a:r>
              <a:rPr lang="fr-FR" dirty="0"/>
              <a:t>Importance de déclarer un prélèvement sur les lieux même ?</a:t>
            </a:r>
          </a:p>
        </p:txBody>
      </p:sp>
      <p:sp>
        <p:nvSpPr>
          <p:cNvPr id="9" name="Espace réservé du contenu 1"/>
          <p:cNvSpPr txBox="1">
            <a:spLocks/>
          </p:cNvSpPr>
          <p:nvPr/>
        </p:nvSpPr>
        <p:spPr>
          <a:xfrm>
            <a:off x="311916" y="4987420"/>
            <a:ext cx="8481353" cy="13133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56921"/>
              </a:buClr>
              <a:buFont typeface="Arial"/>
              <a:buChar char="•"/>
              <a:defRPr sz="1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chemeClr val="tx1">
                  <a:lumMod val="95000"/>
                  <a:lumOff val="5000"/>
                </a:schemeClr>
              </a:buClr>
              <a:buFont typeface="Arial"/>
              <a:buChar char="•"/>
              <a:defRPr sz="14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chemeClr val="bg1">
                  <a:lumMod val="50000"/>
                </a:schemeClr>
              </a:buClr>
              <a:buFont typeface="Arial"/>
              <a:buChar char="•"/>
              <a:defRPr sz="14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chemeClr val="bg1">
                  <a:lumMod val="75000"/>
                </a:schemeClr>
              </a:buClr>
              <a:buFont typeface="Arial"/>
              <a:buChar char="•"/>
              <a:defRPr sz="14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chemeClr val="bg1">
                  <a:lumMod val="85000"/>
                </a:schemeClr>
              </a:buClr>
              <a:buFont typeface="Arial"/>
              <a:buChar char="•"/>
              <a:defRPr sz="1400" b="0" i="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buFont typeface="Arial"/>
              <a:buNone/>
            </a:pPr>
            <a:r>
              <a:rPr lang="fr-FR" dirty="0"/>
              <a:t>Tout comme les carnets papiers, il est important que le chasseur fasse sa déclaration sur les lieux même du prélèvement.</a:t>
            </a:r>
          </a:p>
          <a:p>
            <a:pPr marL="0" indent="0">
              <a:buFont typeface="Arial"/>
              <a:buNone/>
            </a:pPr>
            <a:endParaRPr lang="fr-FR" dirty="0"/>
          </a:p>
          <a:p>
            <a:pPr marL="0" indent="0">
              <a:buFont typeface="Arial"/>
              <a:buNone/>
            </a:pPr>
            <a:r>
              <a:rPr lang="fr-FR" dirty="0"/>
              <a:t>L’application CHASSADAPT a pour objectif, à terme, de remplacer les carnets papiers, mais le fonctionnement de déclaration immédiate restera</a:t>
            </a:r>
            <a:r>
              <a:rPr lang="fr-FR" dirty="0">
                <a:solidFill>
                  <a:srgbClr val="00B050"/>
                </a:solidFill>
              </a:rPr>
              <a:t> </a:t>
            </a:r>
            <a:r>
              <a:rPr lang="fr-FR" dirty="0"/>
              <a:t>à priori le même.</a:t>
            </a:r>
          </a:p>
        </p:txBody>
      </p:sp>
      <p:sp>
        <p:nvSpPr>
          <p:cNvPr id="10" name="Rectangle 9"/>
          <p:cNvSpPr/>
          <p:nvPr/>
        </p:nvSpPr>
        <p:spPr>
          <a:xfrm flipV="1">
            <a:off x="0" y="3824196"/>
            <a:ext cx="176981" cy="1032367"/>
          </a:xfrm>
          <a:prstGeom prst="rect">
            <a:avLst/>
          </a:prstGeom>
          <a:solidFill>
            <a:srgbClr val="EED5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68186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49826099-2263-4E70-B5C9-E88025820574}"/>
              </a:ext>
            </a:extLst>
          </p:cNvPr>
          <p:cNvSpPr>
            <a:spLocks noGrp="1"/>
          </p:cNvSpPr>
          <p:nvPr>
            <p:ph sz="half" idx="2"/>
          </p:nvPr>
        </p:nvSpPr>
        <p:spPr>
          <a:xfrm>
            <a:off x="3156155" y="1542824"/>
            <a:ext cx="4903837" cy="4445021"/>
          </a:xfrm>
        </p:spPr>
        <p:txBody>
          <a:bodyPr>
            <a:normAutofit/>
          </a:bodyPr>
          <a:lstStyle/>
          <a:p>
            <a:pPr marL="0" indent="0">
              <a:buNone/>
            </a:pPr>
            <a:r>
              <a:rPr lang="fr-FR" dirty="0"/>
              <a:t>Un QR Code est un type de code-barres constitué de modules noir dans un carré à fond blanc et contient plusieurs informations concernant votre déclaration : espèce, date, heure, quantième en cas de quota individuel, statut du quota collectif national connu de l’application au moment de la déclaration. </a:t>
            </a:r>
          </a:p>
          <a:p>
            <a:pPr marL="0" indent="0">
              <a:buNone/>
            </a:pPr>
            <a:endParaRPr lang="fr-FR" dirty="0"/>
          </a:p>
          <a:p>
            <a:pPr marL="0" indent="0">
              <a:buNone/>
            </a:pPr>
            <a:r>
              <a:rPr lang="fr-FR" dirty="0"/>
              <a:t>L’application CHASSADAPT attribue un QR Code unique et sécurisé à chaque animal déclaré. </a:t>
            </a:r>
          </a:p>
          <a:p>
            <a:pPr marL="0" indent="0">
              <a:buNone/>
            </a:pPr>
            <a:endParaRPr lang="fr-FR" dirty="0"/>
          </a:p>
          <a:p>
            <a:pPr marL="0" indent="0">
              <a:buNone/>
            </a:pPr>
            <a:r>
              <a:rPr lang="fr-FR" dirty="0"/>
              <a:t>Seule l’application officielle du contrôleur (CHASSCONTROL) est en mesure de lire les informations contenues dans celui-ci.</a:t>
            </a:r>
          </a:p>
        </p:txBody>
      </p:sp>
      <p:sp>
        <p:nvSpPr>
          <p:cNvPr id="4" name="Espace réservé du numéro de diapositive 3">
            <a:extLst>
              <a:ext uri="{FF2B5EF4-FFF2-40B4-BE49-F238E27FC236}">
                <a16:creationId xmlns:a16="http://schemas.microsoft.com/office/drawing/2014/main" id="{153353BD-3A85-4F64-AE1B-9EF9C3E6B599}"/>
              </a:ext>
            </a:extLst>
          </p:cNvPr>
          <p:cNvSpPr>
            <a:spLocks noGrp="1"/>
          </p:cNvSpPr>
          <p:nvPr>
            <p:ph type="sldNum" sz="quarter" idx="12"/>
          </p:nvPr>
        </p:nvSpPr>
        <p:spPr/>
        <p:txBody>
          <a:bodyPr/>
          <a:lstStyle/>
          <a:p>
            <a:fld id="{DC579457-93DD-F34B-B6D9-E0B2229980B0}" type="slidenum">
              <a:rPr lang="fr-FR" smtClean="0"/>
              <a:t>24</a:t>
            </a:fld>
            <a:endParaRPr lang="fr-FR"/>
          </a:p>
        </p:txBody>
      </p:sp>
      <p:sp>
        <p:nvSpPr>
          <p:cNvPr id="5" name="Titre 4">
            <a:extLst>
              <a:ext uri="{FF2B5EF4-FFF2-40B4-BE49-F238E27FC236}">
                <a16:creationId xmlns:a16="http://schemas.microsoft.com/office/drawing/2014/main" id="{75498FC4-DA56-4BA0-94FB-A349A8ADE0B4}"/>
              </a:ext>
            </a:extLst>
          </p:cNvPr>
          <p:cNvSpPr>
            <a:spLocks noGrp="1"/>
          </p:cNvSpPr>
          <p:nvPr>
            <p:ph type="title"/>
          </p:nvPr>
        </p:nvSpPr>
        <p:spPr/>
        <p:txBody>
          <a:bodyPr/>
          <a:lstStyle/>
          <a:p>
            <a:r>
              <a:rPr lang="fr-FR" dirty="0"/>
              <a:t>Qu’est ce qu’un QR Code ?</a:t>
            </a: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239" y="1332350"/>
            <a:ext cx="2733626" cy="4859780"/>
          </a:xfrm>
          <a:prstGeom prst="rect">
            <a:avLst/>
          </a:prstGeom>
        </p:spPr>
      </p:pic>
    </p:spTree>
    <p:extLst>
      <p:ext uri="{BB962C8B-B14F-4D97-AF65-F5344CB8AC3E}">
        <p14:creationId xmlns:p14="http://schemas.microsoft.com/office/powerpoint/2010/main" val="1414372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2"/>
          </p:nvPr>
        </p:nvSpPr>
        <p:spPr>
          <a:xfrm>
            <a:off x="311916" y="1267611"/>
            <a:ext cx="8481353" cy="2335699"/>
          </a:xfrm>
        </p:spPr>
        <p:txBody>
          <a:bodyPr/>
          <a:lstStyle/>
          <a:p>
            <a:pPr marL="0" indent="0">
              <a:buNone/>
            </a:pPr>
            <a:r>
              <a:rPr lang="fr-FR" dirty="0"/>
              <a:t>En cas de contrôle, le chasseur doit présenter l’historique de ses déclarations et les QR Codes de l’espèce contrôlée. </a:t>
            </a:r>
          </a:p>
          <a:p>
            <a:pPr marL="0" indent="0">
              <a:buNone/>
            </a:pPr>
            <a:r>
              <a:rPr lang="fr-FR" dirty="0"/>
              <a:t>Pour cela, à partir de l’historique, il suffit de cliquer sur une ligne de déclaration pour faire apparaitre le détail dont le QR code. </a:t>
            </a:r>
          </a:p>
          <a:p>
            <a:pPr marL="0" indent="0">
              <a:buNone/>
            </a:pPr>
            <a:r>
              <a:rPr lang="fr-FR" dirty="0"/>
              <a:t>Le contrôleur pourra alors lire avec son application officielle dédiée le QR Code et vérifier la conformité de la déclaration. </a:t>
            </a:r>
          </a:p>
          <a:p>
            <a:pPr marL="0" indent="0">
              <a:buNone/>
            </a:pPr>
            <a:r>
              <a:rPr lang="fr-FR" dirty="0"/>
              <a:t>Le contrôleur pourra également demander à voir  l’historique afin de vérifier le respect du PMA journalier ou semainier éventuellement existant dans le département.</a:t>
            </a:r>
          </a:p>
        </p:txBody>
      </p:sp>
      <p:sp>
        <p:nvSpPr>
          <p:cNvPr id="3" name="Espace réservé du numéro de diapositive 2"/>
          <p:cNvSpPr>
            <a:spLocks noGrp="1"/>
          </p:cNvSpPr>
          <p:nvPr>
            <p:ph type="sldNum" sz="quarter" idx="12"/>
          </p:nvPr>
        </p:nvSpPr>
        <p:spPr/>
        <p:txBody>
          <a:bodyPr/>
          <a:lstStyle/>
          <a:p>
            <a:fld id="{DC579457-93DD-F34B-B6D9-E0B2229980B0}" type="slidenum">
              <a:rPr lang="fr-FR" smtClean="0"/>
              <a:t>25</a:t>
            </a:fld>
            <a:endParaRPr lang="fr-FR"/>
          </a:p>
        </p:txBody>
      </p:sp>
      <p:sp>
        <p:nvSpPr>
          <p:cNvPr id="4" name="Titre 3"/>
          <p:cNvSpPr>
            <a:spLocks noGrp="1"/>
          </p:cNvSpPr>
          <p:nvPr>
            <p:ph type="title"/>
          </p:nvPr>
        </p:nvSpPr>
        <p:spPr/>
        <p:txBody>
          <a:bodyPr/>
          <a:lstStyle/>
          <a:p>
            <a:r>
              <a:rPr lang="fr-FR" dirty="0"/>
              <a:t>Que faire en cas de contrôle ?</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3176" y="3530208"/>
            <a:ext cx="1619999" cy="2880000"/>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1552" y="3530208"/>
            <a:ext cx="1620000" cy="2880000"/>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928" y="3530208"/>
            <a:ext cx="1620000" cy="2880000"/>
          </a:xfrm>
          <a:prstGeom prst="rect">
            <a:avLst/>
          </a:prstGeom>
        </p:spPr>
      </p:pic>
    </p:spTree>
    <p:extLst>
      <p:ext uri="{BB962C8B-B14F-4D97-AF65-F5344CB8AC3E}">
        <p14:creationId xmlns:p14="http://schemas.microsoft.com/office/powerpoint/2010/main" val="1847722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flipV="1">
            <a:off x="-7137" y="1032365"/>
            <a:ext cx="1342799" cy="5465635"/>
          </a:xfrm>
          <a:prstGeom prst="rect">
            <a:avLst/>
          </a:prstGeom>
          <a:solidFill>
            <a:srgbClr val="EED5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Espace réservé du contenu 5">
            <a:extLst>
              <a:ext uri="{FF2B5EF4-FFF2-40B4-BE49-F238E27FC236}">
                <a16:creationId xmlns:a16="http://schemas.microsoft.com/office/drawing/2014/main" id="{49826099-2263-4E70-B5C9-E88025820574}"/>
              </a:ext>
            </a:extLst>
          </p:cNvPr>
          <p:cNvSpPr>
            <a:spLocks noGrp="1"/>
          </p:cNvSpPr>
          <p:nvPr>
            <p:ph sz="half" idx="2"/>
          </p:nvPr>
        </p:nvSpPr>
        <p:spPr>
          <a:xfrm>
            <a:off x="1504335" y="1237785"/>
            <a:ext cx="3874811" cy="4888377"/>
          </a:xfrm>
        </p:spPr>
        <p:txBody>
          <a:bodyPr>
            <a:normAutofit fontScale="92500" lnSpcReduction="20000"/>
          </a:bodyPr>
          <a:lstStyle/>
          <a:p>
            <a:pPr>
              <a:lnSpc>
                <a:spcPct val="150000"/>
              </a:lnSpc>
              <a:buAutoNum type="arabicPeriod"/>
            </a:pPr>
            <a:r>
              <a:rPr lang="fr-FR" sz="1600" dirty="0"/>
              <a:t>Après connexion, l’agent est dirigé vers l’écran d’accueil : le lecteur de </a:t>
            </a:r>
            <a:r>
              <a:rPr lang="fr-FR" sz="1600" dirty="0" err="1"/>
              <a:t>QRcode</a:t>
            </a:r>
            <a:r>
              <a:rPr lang="fr-FR" sz="1600" dirty="0"/>
              <a:t> est déjà actif. </a:t>
            </a:r>
          </a:p>
          <a:p>
            <a:pPr>
              <a:lnSpc>
                <a:spcPct val="150000"/>
              </a:lnSpc>
              <a:buAutoNum type="arabicPeriod"/>
            </a:pPr>
            <a:r>
              <a:rPr lang="fr-FR" sz="1600" dirty="0"/>
              <a:t>Il place la caméra de son téléphone au dessus du </a:t>
            </a:r>
            <a:r>
              <a:rPr lang="fr-FR" sz="1600" dirty="0" err="1"/>
              <a:t>QRcode</a:t>
            </a:r>
            <a:r>
              <a:rPr lang="fr-FR" sz="1600" dirty="0"/>
              <a:t> d’une déclaration présent dans l’historique d’une application chasseur. </a:t>
            </a:r>
          </a:p>
          <a:p>
            <a:pPr>
              <a:lnSpc>
                <a:spcPct val="150000"/>
              </a:lnSpc>
              <a:buAutoNum type="arabicPeriod"/>
            </a:pPr>
            <a:r>
              <a:rPr lang="fr-FR" sz="1600" dirty="0"/>
              <a:t>Le </a:t>
            </a:r>
            <a:r>
              <a:rPr lang="fr-FR" sz="1600" dirty="0" err="1"/>
              <a:t>QRcode</a:t>
            </a:r>
            <a:r>
              <a:rPr lang="fr-FR" sz="1600" dirty="0"/>
              <a:t> est alors décrypté et les informations qu’il contient s’affichent à l’écran.</a:t>
            </a:r>
          </a:p>
          <a:p>
            <a:pPr>
              <a:lnSpc>
                <a:spcPct val="150000"/>
              </a:lnSpc>
              <a:buAutoNum type="arabicPeriod"/>
            </a:pPr>
            <a:r>
              <a:rPr lang="fr-FR" sz="1600" dirty="0"/>
              <a:t>Il clique sur « Contrôle suivant » pour revenir à l’accueil et procéder à un autre contrôle.</a:t>
            </a:r>
          </a:p>
          <a:p>
            <a:pPr marL="0" indent="0">
              <a:lnSpc>
                <a:spcPct val="150000"/>
              </a:lnSpc>
              <a:buNone/>
            </a:pPr>
            <a:r>
              <a:rPr lang="fr-FR" sz="1600" dirty="0"/>
              <a:t>	</a:t>
            </a:r>
          </a:p>
          <a:p>
            <a:pPr marL="0" indent="0">
              <a:lnSpc>
                <a:spcPct val="150000"/>
              </a:lnSpc>
              <a:buNone/>
            </a:pPr>
            <a:endParaRPr lang="fr-FR" sz="1600" dirty="0"/>
          </a:p>
        </p:txBody>
      </p:sp>
      <p:sp>
        <p:nvSpPr>
          <p:cNvPr id="4" name="Espace réservé du numéro de diapositive 3">
            <a:extLst>
              <a:ext uri="{FF2B5EF4-FFF2-40B4-BE49-F238E27FC236}">
                <a16:creationId xmlns:a16="http://schemas.microsoft.com/office/drawing/2014/main" id="{153353BD-3A85-4F64-AE1B-9EF9C3E6B599}"/>
              </a:ext>
            </a:extLst>
          </p:cNvPr>
          <p:cNvSpPr>
            <a:spLocks noGrp="1"/>
          </p:cNvSpPr>
          <p:nvPr>
            <p:ph type="sldNum" sz="quarter" idx="12"/>
          </p:nvPr>
        </p:nvSpPr>
        <p:spPr/>
        <p:txBody>
          <a:bodyPr/>
          <a:lstStyle/>
          <a:p>
            <a:fld id="{DC579457-93DD-F34B-B6D9-E0B2229980B0}" type="slidenum">
              <a:rPr lang="fr-FR" smtClean="0"/>
              <a:t>26</a:t>
            </a:fld>
            <a:endParaRPr lang="fr-FR"/>
          </a:p>
        </p:txBody>
      </p:sp>
      <p:sp>
        <p:nvSpPr>
          <p:cNvPr id="5" name="Titre 4">
            <a:extLst>
              <a:ext uri="{FF2B5EF4-FFF2-40B4-BE49-F238E27FC236}">
                <a16:creationId xmlns:a16="http://schemas.microsoft.com/office/drawing/2014/main" id="{75498FC4-DA56-4BA0-94FB-A349A8ADE0B4}"/>
              </a:ext>
            </a:extLst>
          </p:cNvPr>
          <p:cNvSpPr>
            <a:spLocks noGrp="1"/>
          </p:cNvSpPr>
          <p:nvPr>
            <p:ph type="title"/>
          </p:nvPr>
        </p:nvSpPr>
        <p:spPr>
          <a:xfrm>
            <a:off x="311916" y="0"/>
            <a:ext cx="4925861" cy="1032367"/>
          </a:xfrm>
        </p:spPr>
        <p:txBody>
          <a:bodyPr/>
          <a:lstStyle/>
          <a:p>
            <a:r>
              <a:rPr lang="fr-FR" dirty="0"/>
              <a:t>APPLICATION CONTRÔLEUR « CHASSCONTROL »</a:t>
            </a:r>
          </a:p>
        </p:txBody>
      </p:sp>
      <p:sp>
        <p:nvSpPr>
          <p:cNvPr id="3" name="Rectangle 2"/>
          <p:cNvSpPr/>
          <p:nvPr/>
        </p:nvSpPr>
        <p:spPr>
          <a:xfrm>
            <a:off x="5003573" y="2462981"/>
            <a:ext cx="3222470" cy="4719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18" name="Groupe 17">
            <a:extLst>
              <a:ext uri="{FF2B5EF4-FFF2-40B4-BE49-F238E27FC236}">
                <a16:creationId xmlns:a16="http://schemas.microsoft.com/office/drawing/2014/main" id="{7CC63AD3-D192-4247-A698-173BF9310E2A}"/>
              </a:ext>
            </a:extLst>
          </p:cNvPr>
          <p:cNvGrpSpPr/>
          <p:nvPr/>
        </p:nvGrpSpPr>
        <p:grpSpPr>
          <a:xfrm>
            <a:off x="5691392" y="148528"/>
            <a:ext cx="2743200" cy="3416300"/>
            <a:chOff x="5691392" y="148528"/>
            <a:chExt cx="2743200" cy="3416300"/>
          </a:xfrm>
        </p:grpSpPr>
        <p:pic>
          <p:nvPicPr>
            <p:cNvPr id="11" name="Image 10">
              <a:extLst>
                <a:ext uri="{FF2B5EF4-FFF2-40B4-BE49-F238E27FC236}">
                  <a16:creationId xmlns:a16="http://schemas.microsoft.com/office/drawing/2014/main" id="{F6EC7F2D-6CC7-C241-BB3F-039788F6B83B}"/>
                </a:ext>
              </a:extLst>
            </p:cNvPr>
            <p:cNvPicPr>
              <a:picLocks noChangeAspect="1"/>
            </p:cNvPicPr>
            <p:nvPr/>
          </p:nvPicPr>
          <p:blipFill>
            <a:blip r:embed="rId3"/>
            <a:stretch>
              <a:fillRect/>
            </a:stretch>
          </p:blipFill>
          <p:spPr>
            <a:xfrm>
              <a:off x="5691392" y="148528"/>
              <a:ext cx="2743200" cy="3416300"/>
            </a:xfrm>
            <a:prstGeom prst="rect">
              <a:avLst/>
            </a:prstGeom>
            <a:solidFill>
              <a:schemeClr val="bg1"/>
            </a:solidFill>
            <a:ln>
              <a:noFill/>
            </a:ln>
          </p:spPr>
          <p:style>
            <a:lnRef idx="1">
              <a:schemeClr val="dk1"/>
            </a:lnRef>
            <a:fillRef idx="2">
              <a:schemeClr val="dk1"/>
            </a:fillRef>
            <a:effectRef idx="1">
              <a:schemeClr val="dk1"/>
            </a:effectRef>
            <a:fontRef idx="minor">
              <a:schemeClr val="dk1"/>
            </a:fontRef>
          </p:style>
        </p:pic>
        <p:sp>
          <p:nvSpPr>
            <p:cNvPr id="12" name="Rectangle 11">
              <a:extLst>
                <a:ext uri="{FF2B5EF4-FFF2-40B4-BE49-F238E27FC236}">
                  <a16:creationId xmlns:a16="http://schemas.microsoft.com/office/drawing/2014/main" id="{3C638F82-BBD5-024D-95E6-0E64153C207E}"/>
                </a:ext>
              </a:extLst>
            </p:cNvPr>
            <p:cNvSpPr/>
            <p:nvPr/>
          </p:nvSpPr>
          <p:spPr>
            <a:xfrm>
              <a:off x="6778636" y="2355425"/>
              <a:ext cx="614624" cy="454682"/>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3" name="Rectangle 12">
              <a:extLst>
                <a:ext uri="{FF2B5EF4-FFF2-40B4-BE49-F238E27FC236}">
                  <a16:creationId xmlns:a16="http://schemas.microsoft.com/office/drawing/2014/main" id="{BFCDADBE-09FB-1C47-8C46-357FDA6D4299}"/>
                </a:ext>
              </a:extLst>
            </p:cNvPr>
            <p:cNvSpPr/>
            <p:nvPr/>
          </p:nvSpPr>
          <p:spPr>
            <a:xfrm>
              <a:off x="6943473" y="2709747"/>
              <a:ext cx="614624" cy="20791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4" name="Rectangle 13">
              <a:extLst>
                <a:ext uri="{FF2B5EF4-FFF2-40B4-BE49-F238E27FC236}">
                  <a16:creationId xmlns:a16="http://schemas.microsoft.com/office/drawing/2014/main" id="{78E9FEB8-55CF-934E-84B2-46220C9B4147}"/>
                </a:ext>
              </a:extLst>
            </p:cNvPr>
            <p:cNvSpPr/>
            <p:nvPr/>
          </p:nvSpPr>
          <p:spPr>
            <a:xfrm>
              <a:off x="7240860" y="2733907"/>
              <a:ext cx="152400" cy="25995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16" name="Image 15">
              <a:extLst>
                <a:ext uri="{FF2B5EF4-FFF2-40B4-BE49-F238E27FC236}">
                  <a16:creationId xmlns:a16="http://schemas.microsoft.com/office/drawing/2014/main" id="{FEA0547D-6B7F-4541-A950-19743DF8841D}"/>
                </a:ext>
              </a:extLst>
            </p:cNvPr>
            <p:cNvPicPr>
              <a:picLocks noChangeAspect="1"/>
            </p:cNvPicPr>
            <p:nvPr/>
          </p:nvPicPr>
          <p:blipFill>
            <a:blip r:embed="rId4"/>
            <a:stretch>
              <a:fillRect/>
            </a:stretch>
          </p:blipFill>
          <p:spPr>
            <a:xfrm>
              <a:off x="6535746" y="1411053"/>
              <a:ext cx="1100403" cy="1310774"/>
            </a:xfrm>
            <a:prstGeom prst="rect">
              <a:avLst/>
            </a:prstGeom>
          </p:spPr>
        </p:pic>
        <p:sp>
          <p:nvSpPr>
            <p:cNvPr id="17" name="Rectangle 16">
              <a:extLst>
                <a:ext uri="{FF2B5EF4-FFF2-40B4-BE49-F238E27FC236}">
                  <a16:creationId xmlns:a16="http://schemas.microsoft.com/office/drawing/2014/main" id="{24DE152B-0960-4349-BE36-54623E1D12CF}"/>
                </a:ext>
              </a:extLst>
            </p:cNvPr>
            <p:cNvSpPr/>
            <p:nvPr/>
          </p:nvSpPr>
          <p:spPr>
            <a:xfrm>
              <a:off x="6932322" y="2722756"/>
              <a:ext cx="148693" cy="14715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grpSp>
      <p:grpSp>
        <p:nvGrpSpPr>
          <p:cNvPr id="27" name="Groupe 26">
            <a:extLst>
              <a:ext uri="{FF2B5EF4-FFF2-40B4-BE49-F238E27FC236}">
                <a16:creationId xmlns:a16="http://schemas.microsoft.com/office/drawing/2014/main" id="{62D14E6D-6697-F749-ADC9-76EB4DAA9704}"/>
              </a:ext>
            </a:extLst>
          </p:cNvPr>
          <p:cNvGrpSpPr/>
          <p:nvPr/>
        </p:nvGrpSpPr>
        <p:grpSpPr>
          <a:xfrm>
            <a:off x="5603381" y="3885173"/>
            <a:ext cx="2919221" cy="2861026"/>
            <a:chOff x="4014978" y="3035920"/>
            <a:chExt cx="2919221" cy="2861026"/>
          </a:xfrm>
          <a:solidFill>
            <a:schemeClr val="bg1"/>
          </a:solidFill>
        </p:grpSpPr>
        <p:pic>
          <p:nvPicPr>
            <p:cNvPr id="24" name="Image 23">
              <a:extLst>
                <a:ext uri="{FF2B5EF4-FFF2-40B4-BE49-F238E27FC236}">
                  <a16:creationId xmlns:a16="http://schemas.microsoft.com/office/drawing/2014/main" id="{CC26B501-BA30-2E4F-900E-0FF1D9FA9DF3}"/>
                </a:ext>
              </a:extLst>
            </p:cNvPr>
            <p:cNvPicPr>
              <a:picLocks noChangeAspect="1"/>
            </p:cNvPicPr>
            <p:nvPr/>
          </p:nvPicPr>
          <p:blipFill>
            <a:blip r:embed="rId5"/>
            <a:stretch>
              <a:fillRect/>
            </a:stretch>
          </p:blipFill>
          <p:spPr>
            <a:xfrm>
              <a:off x="4047892" y="3035920"/>
              <a:ext cx="2886307" cy="2164730"/>
            </a:xfrm>
            <a:prstGeom prst="rect">
              <a:avLst/>
            </a:prstGeom>
            <a:grpFill/>
            <a:ln>
              <a:noFill/>
            </a:ln>
          </p:spPr>
          <p:style>
            <a:lnRef idx="1">
              <a:schemeClr val="dk1"/>
            </a:lnRef>
            <a:fillRef idx="2">
              <a:schemeClr val="dk1"/>
            </a:fillRef>
            <a:effectRef idx="1">
              <a:schemeClr val="dk1"/>
            </a:effectRef>
            <a:fontRef idx="minor">
              <a:schemeClr val="dk1"/>
            </a:fontRef>
          </p:style>
        </p:pic>
        <p:pic>
          <p:nvPicPr>
            <p:cNvPr id="26" name="Image 25">
              <a:extLst>
                <a:ext uri="{FF2B5EF4-FFF2-40B4-BE49-F238E27FC236}">
                  <a16:creationId xmlns:a16="http://schemas.microsoft.com/office/drawing/2014/main" id="{8D87EDAB-A5BD-8941-9F3A-3C5AF1D1CED1}"/>
                </a:ext>
              </a:extLst>
            </p:cNvPr>
            <p:cNvPicPr>
              <a:picLocks noChangeAspect="1"/>
            </p:cNvPicPr>
            <p:nvPr/>
          </p:nvPicPr>
          <p:blipFill>
            <a:blip r:embed="rId6"/>
            <a:stretch>
              <a:fillRect/>
            </a:stretch>
          </p:blipFill>
          <p:spPr>
            <a:xfrm>
              <a:off x="4014978" y="5470207"/>
              <a:ext cx="2917343" cy="426739"/>
            </a:xfrm>
            <a:prstGeom prst="rect">
              <a:avLst/>
            </a:prstGeom>
            <a:grpFill/>
            <a:ln>
              <a:noFill/>
            </a:ln>
          </p:spPr>
          <p:style>
            <a:lnRef idx="1">
              <a:schemeClr val="dk1"/>
            </a:lnRef>
            <a:fillRef idx="2">
              <a:schemeClr val="dk1"/>
            </a:fillRef>
            <a:effectRef idx="1">
              <a:schemeClr val="dk1"/>
            </a:effectRef>
            <a:fontRef idx="minor">
              <a:schemeClr val="dk1"/>
            </a:fontRef>
          </p:style>
        </p:pic>
      </p:grpSp>
      <p:sp>
        <p:nvSpPr>
          <p:cNvPr id="28" name="Flèche droite 12">
            <a:extLst>
              <a:ext uri="{FF2B5EF4-FFF2-40B4-BE49-F238E27FC236}">
                <a16:creationId xmlns:a16="http://schemas.microsoft.com/office/drawing/2014/main" id="{FF3F21FE-8111-1B46-A8E4-9AAA606F0D1F}"/>
              </a:ext>
            </a:extLst>
          </p:cNvPr>
          <p:cNvSpPr/>
          <p:nvPr/>
        </p:nvSpPr>
        <p:spPr>
          <a:xfrm rot="5400000" flipV="1">
            <a:off x="6903074" y="3427635"/>
            <a:ext cx="365746" cy="470223"/>
          </a:xfrm>
          <a:prstGeom prst="rightArrow">
            <a:avLst/>
          </a:prstGeom>
          <a:solidFill>
            <a:srgbClr val="EED5A0"/>
          </a:solidFill>
          <a:ln>
            <a:solidFill>
              <a:srgbClr val="EED5A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pic>
        <p:nvPicPr>
          <p:cNvPr id="19" name="Image 18"/>
          <p:cNvPicPr>
            <a:picLocks noChangeAspect="1"/>
          </p:cNvPicPr>
          <p:nvPr/>
        </p:nvPicPr>
        <p:blipFill rotWithShape="1">
          <a:blip r:embed="rId7">
            <a:extLst>
              <a:ext uri="{28A0092B-C50C-407E-A947-70E740481C1C}">
                <a14:useLocalDpi xmlns:a14="http://schemas.microsoft.com/office/drawing/2010/main" val="0"/>
              </a:ext>
            </a:extLst>
          </a:blip>
          <a:srcRect l="19970" t="20816" r="21662" b="21225"/>
          <a:stretch/>
        </p:blipFill>
        <p:spPr>
          <a:xfrm>
            <a:off x="89153" y="1237785"/>
            <a:ext cx="1054510" cy="1047136"/>
          </a:xfrm>
          <a:prstGeom prst="rect">
            <a:avLst/>
          </a:prstGeom>
        </p:spPr>
      </p:pic>
      <p:sp>
        <p:nvSpPr>
          <p:cNvPr id="20" name="ZoneTexte 19"/>
          <p:cNvSpPr txBox="1"/>
          <p:nvPr/>
        </p:nvSpPr>
        <p:spPr>
          <a:xfrm>
            <a:off x="-35938" y="2284921"/>
            <a:ext cx="1371600" cy="276999"/>
          </a:xfrm>
          <a:prstGeom prst="rect">
            <a:avLst/>
          </a:prstGeom>
          <a:noFill/>
        </p:spPr>
        <p:txBody>
          <a:bodyPr wrap="square" rtlCol="0">
            <a:spAutoFit/>
          </a:bodyPr>
          <a:lstStyle/>
          <a:p>
            <a:pPr algn="ctr"/>
            <a:r>
              <a:rPr lang="fr-FR" sz="1200" dirty="0"/>
              <a:t>CHASSCONTROL</a:t>
            </a:r>
          </a:p>
        </p:txBody>
      </p:sp>
    </p:spTree>
    <p:extLst>
      <p:ext uri="{BB962C8B-B14F-4D97-AF65-F5344CB8AC3E}">
        <p14:creationId xmlns:p14="http://schemas.microsoft.com/office/powerpoint/2010/main" val="2478513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Téléchargement</a:t>
            </a:r>
          </a:p>
        </p:txBody>
      </p:sp>
      <p:sp>
        <p:nvSpPr>
          <p:cNvPr id="3" name="Espace réservé du contenu 2"/>
          <p:cNvSpPr>
            <a:spLocks noGrp="1"/>
          </p:cNvSpPr>
          <p:nvPr>
            <p:ph idx="1"/>
          </p:nvPr>
        </p:nvSpPr>
        <p:spPr/>
        <p:txBody>
          <a:bodyPr/>
          <a:lstStyle/>
          <a:p>
            <a:pPr marL="0" indent="0">
              <a:buNone/>
            </a:pPr>
            <a:r>
              <a:rPr lang="fr-FR" dirty="0"/>
              <a:t>Application CHASSADAPT disponible sur les stores de téléchargement :</a:t>
            </a:r>
          </a:p>
          <a:p>
            <a:pPr marL="0" indent="0">
              <a:buNone/>
            </a:pPr>
            <a:endParaRPr lang="fr-FR" dirty="0"/>
          </a:p>
          <a:p>
            <a:pPr marL="0" indent="0">
              <a:buNone/>
            </a:pPr>
            <a:r>
              <a:rPr lang="fr-FR" dirty="0"/>
              <a:t>Android :</a:t>
            </a:r>
          </a:p>
          <a:p>
            <a:pPr marL="0" indent="0">
              <a:buNone/>
            </a:pPr>
            <a:endParaRPr lang="fr-FR" dirty="0"/>
          </a:p>
          <a:p>
            <a:pPr marL="0" indent="0">
              <a:buNone/>
            </a:pPr>
            <a:r>
              <a:rPr lang="fr-FR" dirty="0"/>
              <a:t>Apple :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a:buFont typeface="Wingdings" panose="05000000000000000000" pitchFamily="2" charset="2"/>
              <a:buChar char="Ø"/>
            </a:pPr>
            <a:r>
              <a:rPr lang="fr-FR" dirty="0"/>
              <a:t>Création d’un compte : nécessité d’avoir son identifiant Guichet unique (id GU), sa date de naissance, de saisir un numéro de téléphone</a:t>
            </a:r>
          </a:p>
          <a:p>
            <a:pPr>
              <a:buFont typeface="Wingdings" panose="05000000000000000000" pitchFamily="2" charset="2"/>
              <a:buChar char="Ø"/>
            </a:pPr>
            <a:r>
              <a:rPr lang="fr-FR" dirty="0"/>
              <a:t>Seuls les chasseurs autorisés pour la bécasse dans la base FNC peuvent déclarer la bécasse via l’application. </a:t>
            </a:r>
          </a:p>
        </p:txBody>
      </p:sp>
      <p:sp>
        <p:nvSpPr>
          <p:cNvPr id="4" name="Espace réservé du numéro de diapositive 3"/>
          <p:cNvSpPr>
            <a:spLocks noGrp="1"/>
          </p:cNvSpPr>
          <p:nvPr>
            <p:ph type="sldNum" sz="quarter" idx="12"/>
          </p:nvPr>
        </p:nvSpPr>
        <p:spPr/>
        <p:txBody>
          <a:bodyPr/>
          <a:lstStyle/>
          <a:p>
            <a:fld id="{DC579457-93DD-F34B-B6D9-E0B2229980B0}" type="slidenum">
              <a:rPr lang="fr-FR" smtClean="0"/>
              <a:t>3</a:t>
            </a:fld>
            <a:endParaRPr lang="fr-FR"/>
          </a:p>
        </p:txBody>
      </p:sp>
    </p:spTree>
    <p:extLst>
      <p:ext uri="{BB962C8B-B14F-4D97-AF65-F5344CB8AC3E}">
        <p14:creationId xmlns:p14="http://schemas.microsoft.com/office/powerpoint/2010/main" val="467353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APPLICATION Chasseur (CHASSADAPT )</a:t>
            </a:r>
          </a:p>
        </p:txBody>
      </p:sp>
      <p:sp>
        <p:nvSpPr>
          <p:cNvPr id="3" name="Espace réservé du contenu 2"/>
          <p:cNvSpPr>
            <a:spLocks noGrp="1"/>
          </p:cNvSpPr>
          <p:nvPr>
            <p:ph idx="1"/>
          </p:nvPr>
        </p:nvSpPr>
        <p:spPr>
          <a:xfrm>
            <a:off x="1482213" y="1032368"/>
            <a:ext cx="7204586" cy="5464298"/>
          </a:xfrm>
        </p:spPr>
        <p:txBody>
          <a:bodyPr>
            <a:normAutofit lnSpcReduction="10000"/>
          </a:bodyPr>
          <a:lstStyle/>
          <a:p>
            <a:pPr marL="0" indent="0" algn="ctr">
              <a:buNone/>
            </a:pPr>
            <a:r>
              <a:rPr lang="fr-FR" b="1" dirty="0">
                <a:solidFill>
                  <a:srgbClr val="FF0000"/>
                </a:solidFill>
              </a:rPr>
              <a:t>LISTE DES ÉCRANS :</a:t>
            </a:r>
          </a:p>
          <a:p>
            <a:pPr marL="0" indent="0" algn="ctr">
              <a:buNone/>
            </a:pPr>
            <a:endParaRPr lang="fr-FR" b="1" dirty="0">
              <a:solidFill>
                <a:srgbClr val="FF0000"/>
              </a:solidFill>
            </a:endParaRPr>
          </a:p>
          <a:p>
            <a:pPr>
              <a:buFontTx/>
              <a:buChar char="-"/>
            </a:pPr>
            <a:r>
              <a:rPr lang="fr-FR" dirty="0"/>
              <a:t>Authentification = création d’un compte la 1</a:t>
            </a:r>
            <a:r>
              <a:rPr lang="fr-FR" baseline="30000" dirty="0"/>
              <a:t>ère</a:t>
            </a:r>
            <a:r>
              <a:rPr lang="fr-FR" dirty="0"/>
              <a:t> année d’utilisation + nouvelle authentification à chaque nouvelle saison</a:t>
            </a:r>
          </a:p>
          <a:p>
            <a:pPr>
              <a:buFontTx/>
              <a:buChar char="-"/>
            </a:pPr>
            <a:endParaRPr lang="fr-FR" dirty="0"/>
          </a:p>
          <a:p>
            <a:pPr>
              <a:buFontTx/>
              <a:buChar char="-"/>
            </a:pPr>
            <a:r>
              <a:rPr lang="fr-FR" dirty="0"/>
              <a:t>Connexion tout moment de la saison :</a:t>
            </a:r>
          </a:p>
          <a:p>
            <a:pPr lvl="1">
              <a:buFontTx/>
              <a:buChar char="-"/>
            </a:pPr>
            <a:r>
              <a:rPr lang="fr-FR" dirty="0"/>
              <a:t>Connexion « complète » : remplissage du formulaire complet de connexion (Id GU, date de naissance, mot de passe) lors de la première connexion ou après déconnexion</a:t>
            </a:r>
          </a:p>
          <a:p>
            <a:pPr lvl="1">
              <a:buFontTx/>
              <a:buChar char="-"/>
            </a:pPr>
            <a:r>
              <a:rPr lang="fr-FR" dirty="0"/>
              <a:t>Ouverture de session « simplifiée » = utilisation courante : Fonctionnalité même hors réseau, le mot de passe à 6 chiffres est demandé toutes les 24h (session fermée automatiquement). Il n’est pas nécessaire de se déconnecter de l’application, celle-ci reste ouverte en arrière plan pendant 24h. </a:t>
            </a:r>
          </a:p>
          <a:p>
            <a:pPr>
              <a:buFontTx/>
              <a:buChar char="-"/>
            </a:pPr>
            <a:r>
              <a:rPr lang="fr-FR" dirty="0"/>
              <a:t>Déconnexion = fermeture de la session (nécessite à nouveau le remplissage du formulaire)</a:t>
            </a:r>
          </a:p>
          <a:p>
            <a:pPr>
              <a:buFontTx/>
              <a:buChar char="-"/>
            </a:pPr>
            <a:endParaRPr lang="fr-FR" dirty="0"/>
          </a:p>
          <a:p>
            <a:pPr>
              <a:buFontTx/>
              <a:buChar char="-"/>
            </a:pPr>
            <a:r>
              <a:rPr lang="fr-FR" dirty="0"/>
              <a:t>Déclarer un prélèvement</a:t>
            </a:r>
          </a:p>
          <a:p>
            <a:pPr>
              <a:buFontTx/>
              <a:buChar char="-"/>
            </a:pPr>
            <a:endParaRPr lang="fr-FR" dirty="0"/>
          </a:p>
          <a:p>
            <a:pPr>
              <a:buFontTx/>
              <a:buChar char="-"/>
            </a:pPr>
            <a:r>
              <a:rPr lang="fr-FR" dirty="0"/>
              <a:t>Quotas nationaux : informations</a:t>
            </a:r>
            <a:r>
              <a:rPr lang="fr-FR" sz="1200" dirty="0"/>
              <a:t> </a:t>
            </a:r>
            <a:r>
              <a:rPr lang="fr-FR" dirty="0"/>
              <a:t>(= alertes sur les niveaux de consommation des quotas)</a:t>
            </a:r>
          </a:p>
          <a:p>
            <a:pPr>
              <a:buFontTx/>
              <a:buChar char="-"/>
            </a:pPr>
            <a:endParaRPr lang="fr-FR" dirty="0"/>
          </a:p>
          <a:p>
            <a:pPr>
              <a:buFontTx/>
              <a:buChar char="-"/>
            </a:pPr>
            <a:r>
              <a:rPr lang="fr-FR" dirty="0"/>
              <a:t>Historique de mes prélèvements, avec filtre possible, et détail permettant l’accès à un QR Code sécurisé et au don possible d’un animal</a:t>
            </a:r>
          </a:p>
        </p:txBody>
      </p:sp>
      <p:sp>
        <p:nvSpPr>
          <p:cNvPr id="4" name="Espace réservé du numéro de diapositive 3"/>
          <p:cNvSpPr>
            <a:spLocks noGrp="1"/>
          </p:cNvSpPr>
          <p:nvPr>
            <p:ph type="sldNum" sz="quarter" idx="12"/>
          </p:nvPr>
        </p:nvSpPr>
        <p:spPr/>
        <p:txBody>
          <a:bodyPr/>
          <a:lstStyle/>
          <a:p>
            <a:fld id="{DC579457-93DD-F34B-B6D9-E0B2229980B0}" type="slidenum">
              <a:rPr lang="fr-FR" smtClean="0"/>
              <a:t>4</a:t>
            </a:fld>
            <a:endParaRPr lang="fr-FR"/>
          </a:p>
        </p:txBody>
      </p:sp>
      <p:sp>
        <p:nvSpPr>
          <p:cNvPr id="7" name="Rectangle 6"/>
          <p:cNvSpPr/>
          <p:nvPr/>
        </p:nvSpPr>
        <p:spPr>
          <a:xfrm>
            <a:off x="0" y="1032367"/>
            <a:ext cx="1371600" cy="5464298"/>
          </a:xfrm>
          <a:prstGeom prst="rect">
            <a:avLst/>
          </a:prstGeom>
          <a:solidFill>
            <a:srgbClr val="EED5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72A05C5A-4DCD-4C8B-86F5-222BDDE36E75" descr="cid:image003.png@01D41F82.4D7FD5E0">
            <a:extLst>
              <a:ext uri="{FF2B5EF4-FFF2-40B4-BE49-F238E27FC236}">
                <a16:creationId xmlns:a16="http://schemas.microsoft.com/office/drawing/2014/main" id="{E81F43D8-57B4-684E-A22A-69F4C68229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75" t="23354" r="25495" b="25033"/>
          <a:stretch/>
        </p:blipFill>
        <p:spPr bwMode="auto">
          <a:xfrm>
            <a:off x="211979" y="1238533"/>
            <a:ext cx="947642" cy="973725"/>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1" y="2277890"/>
            <a:ext cx="1371601" cy="276999"/>
          </a:xfrm>
          <a:prstGeom prst="rect">
            <a:avLst/>
          </a:prstGeom>
          <a:noFill/>
        </p:spPr>
        <p:txBody>
          <a:bodyPr wrap="square" rtlCol="0">
            <a:spAutoFit/>
          </a:bodyPr>
          <a:lstStyle/>
          <a:p>
            <a:pPr algn="ctr"/>
            <a:r>
              <a:rPr lang="fr-FR" sz="1200" dirty="0"/>
              <a:t>CHASSADAPT</a:t>
            </a:r>
          </a:p>
        </p:txBody>
      </p:sp>
    </p:spTree>
    <p:extLst>
      <p:ext uri="{BB962C8B-B14F-4D97-AF65-F5344CB8AC3E}">
        <p14:creationId xmlns:p14="http://schemas.microsoft.com/office/powerpoint/2010/main" val="2647894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F1C536C-74AF-44C6-99DB-A3BD663C7C54}"/>
              </a:ext>
            </a:extLst>
          </p:cNvPr>
          <p:cNvSpPr>
            <a:spLocks noGrp="1"/>
          </p:cNvSpPr>
          <p:nvPr>
            <p:ph type="title"/>
          </p:nvPr>
        </p:nvSpPr>
        <p:spPr/>
        <p:txBody>
          <a:bodyPr/>
          <a:lstStyle/>
          <a:p>
            <a:r>
              <a:rPr lang="fr-FR" dirty="0"/>
              <a:t>Nécessité de connexion à internet ?</a:t>
            </a:r>
          </a:p>
        </p:txBody>
      </p:sp>
      <p:sp>
        <p:nvSpPr>
          <p:cNvPr id="6" name="Espace réservé du contenu 5">
            <a:extLst>
              <a:ext uri="{FF2B5EF4-FFF2-40B4-BE49-F238E27FC236}">
                <a16:creationId xmlns:a16="http://schemas.microsoft.com/office/drawing/2014/main" id="{B46CD226-84F2-4661-A931-C198FBA7C1E3}"/>
              </a:ext>
            </a:extLst>
          </p:cNvPr>
          <p:cNvSpPr>
            <a:spLocks noGrp="1"/>
          </p:cNvSpPr>
          <p:nvPr>
            <p:ph idx="1"/>
          </p:nvPr>
        </p:nvSpPr>
        <p:spPr>
          <a:xfrm>
            <a:off x="457200" y="1371600"/>
            <a:ext cx="8251723" cy="5110316"/>
          </a:xfrm>
        </p:spPr>
        <p:txBody>
          <a:bodyPr>
            <a:normAutofit/>
          </a:bodyPr>
          <a:lstStyle/>
          <a:p>
            <a:pPr marL="0" indent="0" algn="just">
              <a:buNone/>
            </a:pPr>
            <a:r>
              <a:rPr lang="fr-FR" sz="1600" b="1" dirty="0"/>
              <a:t>Oui :</a:t>
            </a:r>
          </a:p>
          <a:p>
            <a:pPr algn="just">
              <a:buFontTx/>
              <a:buChar char="-"/>
            </a:pPr>
            <a:r>
              <a:rPr lang="fr-FR" sz="1600" dirty="0"/>
              <a:t>Création de compte</a:t>
            </a:r>
          </a:p>
          <a:p>
            <a:pPr algn="just">
              <a:buFontTx/>
              <a:buChar char="-"/>
            </a:pPr>
            <a:r>
              <a:rPr lang="fr-FR" sz="1600" dirty="0"/>
              <a:t>Connexion à un compte utilisateur (première connexion ou changement d’utilisateur) = « formulaire complet »</a:t>
            </a:r>
          </a:p>
          <a:p>
            <a:pPr algn="just">
              <a:buFontTx/>
              <a:buChar char="-"/>
            </a:pPr>
            <a:r>
              <a:rPr lang="fr-FR" sz="1600" dirty="0"/>
              <a:t>Déconnexion = quitter le compte utilisateur (implique la suppression des informations saisies dans le formulaire)</a:t>
            </a:r>
          </a:p>
          <a:p>
            <a:pPr algn="just">
              <a:buFontTx/>
              <a:buChar char="-"/>
            </a:pPr>
            <a:r>
              <a:rPr lang="fr-FR" sz="1600" dirty="0"/>
              <a:t>Au bout de 7 jours de mode hors connexion, l’application demande la connexion à internet pour permettre la mise à jour des informations quotas et la transmission des données de déclaration à la base de données nationale</a:t>
            </a:r>
          </a:p>
          <a:p>
            <a:pPr algn="just">
              <a:buFontTx/>
              <a:buChar char="-"/>
            </a:pPr>
            <a:r>
              <a:rPr lang="fr-FR" sz="1600" dirty="0"/>
              <a:t>Envoi d’un MMS ou mail pour le don d’un animal</a:t>
            </a:r>
          </a:p>
          <a:p>
            <a:pPr algn="just">
              <a:buFontTx/>
              <a:buChar char="-"/>
            </a:pPr>
            <a:endParaRPr lang="fr-FR" sz="1600" dirty="0"/>
          </a:p>
          <a:p>
            <a:pPr marL="0" indent="0" algn="just">
              <a:buNone/>
            </a:pPr>
            <a:r>
              <a:rPr lang="fr-FR" sz="1600" b="1" dirty="0"/>
              <a:t>Non :</a:t>
            </a:r>
          </a:p>
          <a:p>
            <a:pPr algn="just">
              <a:buFontTx/>
              <a:buChar char="-"/>
            </a:pPr>
            <a:r>
              <a:rPr lang="fr-FR" sz="1600" dirty="0"/>
              <a:t>Connexion journalière (session de 24h) : simple demande du mot de passe = « formulaire simple »</a:t>
            </a:r>
          </a:p>
          <a:p>
            <a:pPr algn="just">
              <a:buFontTx/>
              <a:buChar char="-"/>
            </a:pPr>
            <a:r>
              <a:rPr lang="fr-FR" sz="1600" dirty="0"/>
              <a:t>Utilisation courante de l’application : déclaration, consultation de l’historique et du détail de l’historique, consultation des quotas. La date de dernière synchronisation des informations de l’application est indiquée sur la page d’accueil</a:t>
            </a:r>
          </a:p>
        </p:txBody>
      </p:sp>
    </p:spTree>
    <p:extLst>
      <p:ext uri="{BB962C8B-B14F-4D97-AF65-F5344CB8AC3E}">
        <p14:creationId xmlns:p14="http://schemas.microsoft.com/office/powerpoint/2010/main" val="1995876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F1C536C-74AF-44C6-99DB-A3BD663C7C54}"/>
              </a:ext>
            </a:extLst>
          </p:cNvPr>
          <p:cNvSpPr>
            <a:spLocks noGrp="1"/>
          </p:cNvSpPr>
          <p:nvPr>
            <p:ph type="title"/>
          </p:nvPr>
        </p:nvSpPr>
        <p:spPr/>
        <p:txBody>
          <a:bodyPr/>
          <a:lstStyle/>
          <a:p>
            <a:r>
              <a:rPr lang="fr-FR" dirty="0"/>
              <a:t>Gestion des quotas ?</a:t>
            </a:r>
          </a:p>
        </p:txBody>
      </p:sp>
      <p:sp>
        <p:nvSpPr>
          <p:cNvPr id="6" name="Espace réservé du contenu 5">
            <a:extLst>
              <a:ext uri="{FF2B5EF4-FFF2-40B4-BE49-F238E27FC236}">
                <a16:creationId xmlns:a16="http://schemas.microsoft.com/office/drawing/2014/main" id="{B46CD226-84F2-4661-A931-C198FBA7C1E3}"/>
              </a:ext>
            </a:extLst>
          </p:cNvPr>
          <p:cNvSpPr>
            <a:spLocks noGrp="1"/>
          </p:cNvSpPr>
          <p:nvPr>
            <p:ph idx="1"/>
          </p:nvPr>
        </p:nvSpPr>
        <p:spPr>
          <a:xfrm>
            <a:off x="457200" y="1600200"/>
            <a:ext cx="8251723" cy="4778477"/>
          </a:xfrm>
        </p:spPr>
        <p:txBody>
          <a:bodyPr>
            <a:normAutofit/>
          </a:bodyPr>
          <a:lstStyle/>
          <a:p>
            <a:pPr marL="0" indent="0" algn="just">
              <a:buNone/>
            </a:pPr>
            <a:r>
              <a:rPr lang="fr-FR" sz="1600" dirty="0"/>
              <a:t>Actuellement, seules quelques espèces sont soumises à des quotas de chasse. Vous pouvez les retrouver dans la page « Quotas : informations nationales ». </a:t>
            </a:r>
          </a:p>
          <a:p>
            <a:pPr marL="0" indent="0" algn="just">
              <a:buNone/>
            </a:pPr>
            <a:endParaRPr lang="fr-FR" sz="1600" dirty="0"/>
          </a:p>
          <a:p>
            <a:pPr marL="0" indent="0" algn="just">
              <a:buNone/>
            </a:pPr>
            <a:r>
              <a:rPr lang="fr-FR" sz="1600" dirty="0"/>
              <a:t>Deux cas de figure :</a:t>
            </a:r>
          </a:p>
          <a:p>
            <a:pPr marL="0" indent="0" algn="just">
              <a:buNone/>
            </a:pPr>
            <a:endParaRPr lang="fr-FR" sz="1600" dirty="0"/>
          </a:p>
          <a:p>
            <a:pPr marL="0" indent="0" algn="just">
              <a:buNone/>
            </a:pPr>
            <a:r>
              <a:rPr lang="fr-FR" sz="1600" b="1" dirty="0"/>
              <a:t>En cas de quota individuel (PMA)</a:t>
            </a:r>
            <a:r>
              <a:rPr lang="fr-FR" sz="1600" dirty="0"/>
              <a:t> :</a:t>
            </a:r>
          </a:p>
          <a:p>
            <a:pPr marL="0" indent="0" algn="just">
              <a:buNone/>
            </a:pPr>
            <a:endParaRPr lang="fr-FR" sz="1600" dirty="0"/>
          </a:p>
          <a:p>
            <a:pPr algn="just">
              <a:buFont typeface="Arial" panose="020B0604020202020204" pitchFamily="34" charset="0"/>
              <a:buChar char="•"/>
            </a:pPr>
            <a:r>
              <a:rPr lang="fr-FR" sz="1600" dirty="0"/>
              <a:t>La quantité autorisée par chasseur et le</a:t>
            </a:r>
            <a:r>
              <a:rPr lang="fr-FR" sz="1600" dirty="0">
                <a:solidFill>
                  <a:srgbClr val="00B050"/>
                </a:solidFill>
              </a:rPr>
              <a:t> </a:t>
            </a:r>
            <a:r>
              <a:rPr lang="fr-FR" sz="1600" dirty="0"/>
              <a:t>niveau de réalisation de ce quota. C’est le cas par exemple du quota fixé pour la bécasse des bois (prélèvement maximum autorisé ou PMA). </a:t>
            </a:r>
          </a:p>
          <a:p>
            <a:pPr algn="just">
              <a:buFont typeface="Arial" panose="020B0604020202020204" pitchFamily="34" charset="0"/>
              <a:buChar char="•"/>
            </a:pPr>
            <a:r>
              <a:rPr lang="fr-FR" sz="1600" dirty="0"/>
              <a:t>Attention : seul est pris en compte le PMA national (30 bécasses) et, à ce jour, pas les éventuels PMA départementaux. L’application ne renseigne pas sur la valeur de ces quotas PMA déclinés </a:t>
            </a:r>
            <a:r>
              <a:rPr lang="fr-FR" sz="1600" dirty="0" err="1"/>
              <a:t>départementalement</a:t>
            </a:r>
            <a:r>
              <a:rPr lang="fr-FR" sz="1600" dirty="0"/>
              <a:t>. L’historique des prélèvements, filtré par dates, permet de suivre la « consommation » mais l’application n’alerte pas automatiquement en cas de (risque de) dépassement.</a:t>
            </a:r>
          </a:p>
          <a:p>
            <a:pPr lvl="0"/>
            <a:endParaRPr lang="fr-FR" sz="1600" dirty="0"/>
          </a:p>
        </p:txBody>
      </p:sp>
    </p:spTree>
    <p:extLst>
      <p:ext uri="{BB962C8B-B14F-4D97-AF65-F5344CB8AC3E}">
        <p14:creationId xmlns:p14="http://schemas.microsoft.com/office/powerpoint/2010/main" val="3325628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49826099-2263-4E70-B5C9-E88025820574}"/>
              </a:ext>
            </a:extLst>
          </p:cNvPr>
          <p:cNvSpPr>
            <a:spLocks noGrp="1"/>
          </p:cNvSpPr>
          <p:nvPr>
            <p:ph sz="half" idx="2"/>
          </p:nvPr>
        </p:nvSpPr>
        <p:spPr>
          <a:xfrm>
            <a:off x="538315" y="1297858"/>
            <a:ext cx="8214853" cy="5257800"/>
          </a:xfrm>
        </p:spPr>
        <p:txBody>
          <a:bodyPr>
            <a:normAutofit fontScale="92500" lnSpcReduction="20000"/>
          </a:bodyPr>
          <a:lstStyle/>
          <a:p>
            <a:pPr marL="0" lvl="0" indent="0">
              <a:buNone/>
            </a:pPr>
            <a:r>
              <a:rPr lang="fr-FR" sz="1700" b="1" dirty="0"/>
              <a:t>En cas de quota national collectif</a:t>
            </a:r>
            <a:r>
              <a:rPr lang="fr-FR" sz="1700" dirty="0"/>
              <a:t> :</a:t>
            </a:r>
          </a:p>
          <a:p>
            <a:pPr marL="0" indent="0">
              <a:lnSpc>
                <a:spcPct val="160000"/>
              </a:lnSpc>
              <a:buNone/>
            </a:pPr>
            <a:r>
              <a:rPr lang="fr-FR" sz="1700" dirty="0"/>
              <a:t>= quota mutualisé entre tous les chasseurs de France</a:t>
            </a:r>
          </a:p>
          <a:p>
            <a:pPr lvl="0">
              <a:buFont typeface="Arial" panose="020B0604020202020204" pitchFamily="34" charset="0"/>
              <a:buChar char="•"/>
            </a:pPr>
            <a:r>
              <a:rPr lang="fr-FR" sz="1700" dirty="0"/>
              <a:t>Des pastilles de formes et couleurs différentes montrent les différents niveaux d’atteinte du quota. </a:t>
            </a:r>
          </a:p>
          <a:p>
            <a:pPr lvl="0">
              <a:buFont typeface="Arial" panose="020B0604020202020204" pitchFamily="34" charset="0"/>
              <a:buChar char="•"/>
            </a:pPr>
            <a:r>
              <a:rPr lang="fr-FR" sz="1700" dirty="0"/>
              <a:t>Des explications de ces pastilles se trouvent dans l’aide présente sur la page quotas (« Quotas : des questions ? »)</a:t>
            </a:r>
          </a:p>
          <a:p>
            <a:pPr marL="0" indent="0">
              <a:lnSpc>
                <a:spcPct val="160000"/>
              </a:lnSpc>
              <a:buNone/>
            </a:pPr>
            <a:endParaRPr lang="fr-FR" dirty="0"/>
          </a:p>
          <a:p>
            <a:pPr marL="0" indent="0">
              <a:lnSpc>
                <a:spcPct val="160000"/>
              </a:lnSpc>
              <a:buNone/>
            </a:pPr>
            <a:r>
              <a:rPr lang="fr-FR" dirty="0"/>
              <a:t>L’état de consommation du quota collectif : </a:t>
            </a:r>
          </a:p>
          <a:p>
            <a:pPr marL="0" indent="0">
              <a:lnSpc>
                <a:spcPct val="160000"/>
              </a:lnSpc>
              <a:buNone/>
            </a:pPr>
            <a:r>
              <a:rPr lang="fr-FR" dirty="0"/>
              <a:t>     : Quota collectif ouvert. La déclaration des prélèvements sur le terrain est obligatoire.</a:t>
            </a:r>
          </a:p>
          <a:p>
            <a:pPr marL="0" indent="0">
              <a:lnSpc>
                <a:spcPct val="160000"/>
              </a:lnSpc>
              <a:buNone/>
            </a:pPr>
            <a:r>
              <a:rPr lang="fr-FR" dirty="0"/>
              <a:t>     : Le quota national est susceptible d’être bientôt atteint, organisez vos sorties en conséquence</a:t>
            </a:r>
          </a:p>
          <a:p>
            <a:pPr marL="0" indent="0">
              <a:lnSpc>
                <a:spcPct val="160000"/>
              </a:lnSpc>
              <a:buNone/>
            </a:pPr>
            <a:r>
              <a:rPr lang="fr-FR" dirty="0"/>
              <a:t>     : Quota atteint d’un moment à l’autre, nous vous conseillons d’arrêter de chasser l’espèce pour ne pas risquer d’être en infraction, notamment si vous chassez dans une zone non couverte par le réseau internet</a:t>
            </a:r>
          </a:p>
          <a:p>
            <a:pPr marL="0" indent="0">
              <a:lnSpc>
                <a:spcPct val="160000"/>
              </a:lnSpc>
              <a:buNone/>
            </a:pPr>
            <a:r>
              <a:rPr lang="fr-FR" dirty="0"/>
              <a:t>     : Suite à la fin du quota collectif, aucune déclaration de prélèvement de l’espèce n’est possible</a:t>
            </a:r>
          </a:p>
          <a:p>
            <a:pPr marL="0" indent="0">
              <a:lnSpc>
                <a:spcPct val="160000"/>
              </a:lnSpc>
              <a:buNone/>
            </a:pPr>
            <a:endParaRPr lang="fr-FR" dirty="0"/>
          </a:p>
          <a:p>
            <a:pPr marL="0" indent="0">
              <a:lnSpc>
                <a:spcPct val="160000"/>
              </a:lnSpc>
              <a:buNone/>
            </a:pPr>
            <a:r>
              <a:rPr lang="fr-FR" b="1" dirty="0"/>
              <a:t>Il est important de sensibiliser le chasseur au fait de consulter l’état de consommation des quotas avant les sorties de chasse, et de synchroniser régulièrement leur application en se connectant sur internet (3G, 4G ou Wifi)</a:t>
            </a:r>
          </a:p>
        </p:txBody>
      </p:sp>
      <p:sp>
        <p:nvSpPr>
          <p:cNvPr id="4" name="Espace réservé du numéro de diapositive 3">
            <a:extLst>
              <a:ext uri="{FF2B5EF4-FFF2-40B4-BE49-F238E27FC236}">
                <a16:creationId xmlns:a16="http://schemas.microsoft.com/office/drawing/2014/main" id="{153353BD-3A85-4F64-AE1B-9EF9C3E6B599}"/>
              </a:ext>
            </a:extLst>
          </p:cNvPr>
          <p:cNvSpPr>
            <a:spLocks noGrp="1"/>
          </p:cNvSpPr>
          <p:nvPr>
            <p:ph type="sldNum" sz="quarter" idx="12"/>
          </p:nvPr>
        </p:nvSpPr>
        <p:spPr/>
        <p:txBody>
          <a:bodyPr/>
          <a:lstStyle/>
          <a:p>
            <a:fld id="{DC579457-93DD-F34B-B6D9-E0B2229980B0}" type="slidenum">
              <a:rPr lang="fr-FR" smtClean="0"/>
              <a:t>7</a:t>
            </a:fld>
            <a:endParaRPr lang="fr-FR"/>
          </a:p>
        </p:txBody>
      </p:sp>
      <p:sp>
        <p:nvSpPr>
          <p:cNvPr id="5" name="Titre 4">
            <a:extLst>
              <a:ext uri="{FF2B5EF4-FFF2-40B4-BE49-F238E27FC236}">
                <a16:creationId xmlns:a16="http://schemas.microsoft.com/office/drawing/2014/main" id="{75498FC4-DA56-4BA0-94FB-A349A8ADE0B4}"/>
              </a:ext>
            </a:extLst>
          </p:cNvPr>
          <p:cNvSpPr>
            <a:spLocks noGrp="1"/>
          </p:cNvSpPr>
          <p:nvPr>
            <p:ph type="title"/>
          </p:nvPr>
        </p:nvSpPr>
        <p:spPr/>
        <p:txBody>
          <a:bodyPr/>
          <a:lstStyle/>
          <a:p>
            <a:r>
              <a:rPr lang="fr-FR" dirty="0"/>
              <a:t>Gestion des quotas ?</a:t>
            </a:r>
          </a:p>
        </p:txBody>
      </p:sp>
      <p:pic>
        <p:nvPicPr>
          <p:cNvPr id="8" name="Image 7">
            <a:extLst>
              <a:ext uri="{FF2B5EF4-FFF2-40B4-BE49-F238E27FC236}">
                <a16:creationId xmlns:a16="http://schemas.microsoft.com/office/drawing/2014/main" id="{97E1BDB4-CE5C-D744-B015-6E944C248B1D}"/>
              </a:ext>
            </a:extLst>
          </p:cNvPr>
          <p:cNvPicPr>
            <a:picLocks noChangeAspect="1"/>
          </p:cNvPicPr>
          <p:nvPr/>
        </p:nvPicPr>
        <p:blipFill>
          <a:blip r:embed="rId3"/>
          <a:stretch>
            <a:fillRect/>
          </a:stretch>
        </p:blipFill>
        <p:spPr>
          <a:xfrm>
            <a:off x="560637" y="4174638"/>
            <a:ext cx="273769" cy="235441"/>
          </a:xfrm>
          <a:prstGeom prst="rect">
            <a:avLst/>
          </a:prstGeom>
        </p:spPr>
      </p:pic>
      <p:pic>
        <p:nvPicPr>
          <p:cNvPr id="10" name="Image 9">
            <a:extLst>
              <a:ext uri="{FF2B5EF4-FFF2-40B4-BE49-F238E27FC236}">
                <a16:creationId xmlns:a16="http://schemas.microsoft.com/office/drawing/2014/main" id="{BCEB2ACD-063C-7048-971E-CAC2C0DA4E52}"/>
              </a:ext>
            </a:extLst>
          </p:cNvPr>
          <p:cNvPicPr>
            <a:picLocks noChangeAspect="1"/>
          </p:cNvPicPr>
          <p:nvPr/>
        </p:nvPicPr>
        <p:blipFill>
          <a:blip r:embed="rId4"/>
          <a:stretch>
            <a:fillRect/>
          </a:stretch>
        </p:blipFill>
        <p:spPr>
          <a:xfrm>
            <a:off x="560638" y="3834149"/>
            <a:ext cx="273769" cy="273769"/>
          </a:xfrm>
          <a:prstGeom prst="rect">
            <a:avLst/>
          </a:prstGeom>
        </p:spPr>
      </p:pic>
      <p:pic>
        <p:nvPicPr>
          <p:cNvPr id="16" name="Image 15">
            <a:extLst>
              <a:ext uri="{FF2B5EF4-FFF2-40B4-BE49-F238E27FC236}">
                <a16:creationId xmlns:a16="http://schemas.microsoft.com/office/drawing/2014/main" id="{B8899B2D-3E03-FB4D-A976-CA9F49BE8C93}"/>
              </a:ext>
            </a:extLst>
          </p:cNvPr>
          <p:cNvPicPr>
            <a:picLocks noChangeAspect="1"/>
          </p:cNvPicPr>
          <p:nvPr/>
        </p:nvPicPr>
        <p:blipFill>
          <a:blip r:embed="rId5"/>
          <a:stretch>
            <a:fillRect/>
          </a:stretch>
        </p:blipFill>
        <p:spPr>
          <a:xfrm>
            <a:off x="538315" y="4994708"/>
            <a:ext cx="273769" cy="273769"/>
          </a:xfrm>
          <a:prstGeom prst="rect">
            <a:avLst/>
          </a:prstGeom>
        </p:spPr>
      </p:pic>
      <p:pic>
        <p:nvPicPr>
          <p:cNvPr id="18" name="Image 17">
            <a:extLst>
              <a:ext uri="{FF2B5EF4-FFF2-40B4-BE49-F238E27FC236}">
                <a16:creationId xmlns:a16="http://schemas.microsoft.com/office/drawing/2014/main" id="{82ED2C90-92A5-154F-BB25-2F295841B875}"/>
              </a:ext>
            </a:extLst>
          </p:cNvPr>
          <p:cNvPicPr>
            <a:picLocks noChangeAspect="1"/>
          </p:cNvPicPr>
          <p:nvPr/>
        </p:nvPicPr>
        <p:blipFill>
          <a:blip r:embed="rId6"/>
          <a:stretch>
            <a:fillRect/>
          </a:stretch>
        </p:blipFill>
        <p:spPr>
          <a:xfrm>
            <a:off x="560638" y="3491414"/>
            <a:ext cx="273769" cy="273769"/>
          </a:xfrm>
          <a:prstGeom prst="rect">
            <a:avLst/>
          </a:prstGeom>
        </p:spPr>
      </p:pic>
    </p:spTree>
    <p:extLst>
      <p:ext uri="{BB962C8B-B14F-4D97-AF65-F5344CB8AC3E}">
        <p14:creationId xmlns:p14="http://schemas.microsoft.com/office/powerpoint/2010/main" val="454529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normAutofit fontScale="90000"/>
          </a:bodyPr>
          <a:lstStyle/>
          <a:p>
            <a:r>
              <a:rPr lang="fr-FR" dirty="0"/>
              <a:t>DEMONSTRATION</a:t>
            </a:r>
            <a:br>
              <a:rPr lang="fr-FR" dirty="0"/>
            </a:br>
            <a:r>
              <a:rPr lang="fr-FR" dirty="0"/>
              <a:t>	</a:t>
            </a:r>
            <a:r>
              <a:rPr lang="fr-FR" b="1" dirty="0"/>
              <a:t>Première connexion – Création de compte</a:t>
            </a:r>
            <a:endParaRPr lang="fr-FR" dirty="0"/>
          </a:p>
        </p:txBody>
      </p:sp>
      <p:sp>
        <p:nvSpPr>
          <p:cNvPr id="4" name="Espace réservé du numéro de diapositive 3"/>
          <p:cNvSpPr>
            <a:spLocks noGrp="1"/>
          </p:cNvSpPr>
          <p:nvPr>
            <p:ph type="sldNum" sz="quarter" idx="12"/>
          </p:nvPr>
        </p:nvSpPr>
        <p:spPr/>
        <p:txBody>
          <a:bodyPr/>
          <a:lstStyle/>
          <a:p>
            <a:fld id="{DC579457-93DD-F34B-B6D9-E0B2229980B0}" type="slidenum">
              <a:rPr lang="fr-FR" smtClean="0"/>
              <a:t>8</a:t>
            </a:fld>
            <a:endParaRPr lang="fr-FR"/>
          </a:p>
        </p:txBody>
      </p:sp>
      <p:sp>
        <p:nvSpPr>
          <p:cNvPr id="7" name="Rectangle 6"/>
          <p:cNvSpPr/>
          <p:nvPr/>
        </p:nvSpPr>
        <p:spPr>
          <a:xfrm>
            <a:off x="0" y="1032367"/>
            <a:ext cx="1371600" cy="5464298"/>
          </a:xfrm>
          <a:prstGeom prst="rect">
            <a:avLst/>
          </a:prstGeom>
          <a:solidFill>
            <a:srgbClr val="EED5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72A05C5A-4DCD-4C8B-86F5-222BDDE36E75" descr="cid:image003.png@01D41F82.4D7FD5E0">
            <a:extLst>
              <a:ext uri="{FF2B5EF4-FFF2-40B4-BE49-F238E27FC236}">
                <a16:creationId xmlns:a16="http://schemas.microsoft.com/office/drawing/2014/main" id="{E81F43D8-57B4-684E-A22A-69F4C68229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75" t="23354" r="25495" b="25033"/>
          <a:stretch/>
        </p:blipFill>
        <p:spPr bwMode="auto">
          <a:xfrm>
            <a:off x="211979" y="1238533"/>
            <a:ext cx="947642" cy="973725"/>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1" y="2277890"/>
            <a:ext cx="1371601" cy="276999"/>
          </a:xfrm>
          <a:prstGeom prst="rect">
            <a:avLst/>
          </a:prstGeom>
          <a:noFill/>
        </p:spPr>
        <p:txBody>
          <a:bodyPr wrap="square" rtlCol="0">
            <a:spAutoFit/>
          </a:bodyPr>
          <a:lstStyle/>
          <a:p>
            <a:pPr algn="ctr"/>
            <a:r>
              <a:rPr lang="fr-FR" sz="1200" dirty="0"/>
              <a:t>CHASSADAPT</a:t>
            </a: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9839" y="1026601"/>
            <a:ext cx="3076911" cy="5470064"/>
          </a:xfrm>
          <a:prstGeom prst="rect">
            <a:avLst/>
          </a:prstGeom>
        </p:spPr>
      </p:pic>
      <p:sp>
        <p:nvSpPr>
          <p:cNvPr id="20" name="Espace réservé du contenu 5">
            <a:extLst>
              <a:ext uri="{FF2B5EF4-FFF2-40B4-BE49-F238E27FC236}">
                <a16:creationId xmlns:a16="http://schemas.microsoft.com/office/drawing/2014/main" id="{0365C6D5-2B74-46D1-8703-BBAD35E0C44E}"/>
              </a:ext>
            </a:extLst>
          </p:cNvPr>
          <p:cNvSpPr>
            <a:spLocks noGrp="1"/>
          </p:cNvSpPr>
          <p:nvPr>
            <p:ph idx="1"/>
          </p:nvPr>
        </p:nvSpPr>
        <p:spPr>
          <a:xfrm>
            <a:off x="4940710" y="1032367"/>
            <a:ext cx="3746090" cy="4232807"/>
          </a:xfrm>
        </p:spPr>
        <p:txBody>
          <a:bodyPr>
            <a:normAutofit fontScale="92500"/>
          </a:bodyPr>
          <a:lstStyle/>
          <a:p>
            <a:pPr marL="0" indent="0">
              <a:lnSpc>
                <a:spcPct val="150000"/>
              </a:lnSpc>
              <a:buNone/>
            </a:pPr>
            <a:r>
              <a:rPr lang="fr-FR" sz="1600" dirty="0"/>
              <a:t>Chaque chasseur doit créer son compte lors de la toute première utilisation. </a:t>
            </a:r>
          </a:p>
          <a:p>
            <a:pPr>
              <a:lnSpc>
                <a:spcPct val="150000"/>
              </a:lnSpc>
              <a:buFont typeface="Arial" panose="020B0604020202020204" pitchFamily="34" charset="0"/>
              <a:buChar char="•"/>
            </a:pPr>
            <a:r>
              <a:rPr lang="fr-FR" sz="1600" dirty="0"/>
              <a:t>L’application doit être installée sur un smartphone </a:t>
            </a:r>
            <a:r>
              <a:rPr lang="fr-FR" sz="1600" b="1" dirty="0"/>
              <a:t>Android</a:t>
            </a:r>
            <a:r>
              <a:rPr lang="fr-FR" sz="1600" dirty="0"/>
              <a:t> (Samsung, </a:t>
            </a:r>
            <a:r>
              <a:rPr lang="fr-FR" sz="1600" dirty="0" err="1"/>
              <a:t>Huawei</a:t>
            </a:r>
            <a:r>
              <a:rPr lang="fr-FR" sz="1600" dirty="0"/>
              <a:t>, </a:t>
            </a:r>
            <a:r>
              <a:rPr lang="fr-FR" sz="1600" dirty="0" err="1"/>
              <a:t>Wiko</a:t>
            </a:r>
            <a:r>
              <a:rPr lang="fr-FR" sz="1600" dirty="0"/>
              <a:t>, etc.) ou </a:t>
            </a:r>
            <a:r>
              <a:rPr lang="fr-FR" sz="1600" b="1" dirty="0"/>
              <a:t>iOS </a:t>
            </a:r>
            <a:r>
              <a:rPr lang="fr-FR" sz="1600" dirty="0"/>
              <a:t>(iPhone).</a:t>
            </a:r>
            <a:endParaRPr lang="fr-FR" dirty="0"/>
          </a:p>
          <a:p>
            <a:pPr>
              <a:lnSpc>
                <a:spcPct val="150000"/>
              </a:lnSpc>
            </a:pPr>
            <a:r>
              <a:rPr lang="fr-FR" sz="1600" b="1" dirty="0"/>
              <a:t>Connexion internet </a:t>
            </a:r>
            <a:r>
              <a:rPr lang="fr-FR" sz="1600" dirty="0"/>
              <a:t>(3G, 4G, Wifi).</a:t>
            </a:r>
            <a:endParaRPr lang="fr-FR" dirty="0"/>
          </a:p>
          <a:p>
            <a:pPr>
              <a:lnSpc>
                <a:spcPct val="150000"/>
              </a:lnSpc>
            </a:pPr>
            <a:r>
              <a:rPr lang="fr-FR" sz="1600" dirty="0"/>
              <a:t>Se munir de sa </a:t>
            </a:r>
            <a:r>
              <a:rPr lang="fr-FR" sz="1600" b="1" dirty="0"/>
              <a:t>validation du permis</a:t>
            </a:r>
            <a:r>
              <a:rPr lang="fr-FR" sz="1600" dirty="0"/>
              <a:t> valable pour la saison en cours.</a:t>
            </a:r>
            <a:endParaRPr lang="fr-FR" dirty="0"/>
          </a:p>
          <a:p>
            <a:pPr>
              <a:lnSpc>
                <a:spcPct val="150000"/>
              </a:lnSpc>
            </a:pPr>
            <a:endParaRPr lang="fr-FR" dirty="0"/>
          </a:p>
          <a:p>
            <a:endParaRPr lang="fr-FR" dirty="0"/>
          </a:p>
        </p:txBody>
      </p:sp>
      <p:sp>
        <p:nvSpPr>
          <p:cNvPr id="21" name="Espace réservé du contenu 2"/>
          <p:cNvSpPr txBox="1">
            <a:spLocks/>
          </p:cNvSpPr>
          <p:nvPr/>
        </p:nvSpPr>
        <p:spPr>
          <a:xfrm>
            <a:off x="4940710" y="5125065"/>
            <a:ext cx="4040188" cy="1267610"/>
          </a:xfrm>
          <a:prstGeom prst="rect">
            <a:avLst/>
          </a:prstGeom>
        </p:spPr>
        <p:txBody>
          <a:bodyPr>
            <a:normAutofit/>
          </a:bodyPr>
          <a:lstStyle>
            <a:lvl1pPr marL="342900" indent="-342900" algn="l" defTabSz="457200" rtl="0" eaLnBrk="1" latinLnBrk="0" hangingPunct="1">
              <a:spcBef>
                <a:spcPct val="20000"/>
              </a:spcBef>
              <a:buClr>
                <a:srgbClr val="856921"/>
              </a:buClr>
              <a:buFont typeface="Arial"/>
              <a:buChar char="•"/>
              <a:defRPr sz="1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chemeClr val="tx1">
                  <a:lumMod val="95000"/>
                  <a:lumOff val="5000"/>
                </a:schemeClr>
              </a:buClr>
              <a:buFont typeface="Arial"/>
              <a:buChar char="•"/>
              <a:defRPr sz="14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chemeClr val="bg1">
                  <a:lumMod val="50000"/>
                </a:schemeClr>
              </a:buClr>
              <a:buFont typeface="Arial"/>
              <a:buChar char="•"/>
              <a:defRPr sz="14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chemeClr val="bg1">
                  <a:lumMod val="75000"/>
                </a:schemeClr>
              </a:buClr>
              <a:buFont typeface="Arial"/>
              <a:buChar char="•"/>
              <a:defRPr sz="14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chemeClr val="bg1">
                  <a:lumMod val="85000"/>
                </a:schemeClr>
              </a:buClr>
              <a:buFont typeface="Arial"/>
              <a:buChar char="•"/>
              <a:defRPr sz="1400" b="0" i="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fr-FR" dirty="0"/>
          </a:p>
          <a:p>
            <a:pPr>
              <a:buFont typeface="+mj-lt"/>
              <a:buAutoNum type="arabicPeriod"/>
            </a:pPr>
            <a:r>
              <a:rPr lang="fr-FR" sz="1600" b="1" dirty="0">
                <a:solidFill>
                  <a:srgbClr val="FF0000"/>
                </a:solidFill>
              </a:rPr>
              <a:t>Cliquez tout en bas de l’écran de connexion sur : </a:t>
            </a:r>
            <a:endParaRPr lang="fr-FR" b="1" dirty="0">
              <a:solidFill>
                <a:srgbClr val="FF0000"/>
              </a:solidFill>
            </a:endParaRPr>
          </a:p>
          <a:p>
            <a:pPr>
              <a:buFont typeface="+mj-lt"/>
              <a:buAutoNum type="arabicPeriod"/>
            </a:pPr>
            <a:endParaRPr lang="fr-FR" dirty="0"/>
          </a:p>
          <a:p>
            <a:pPr>
              <a:buFont typeface="+mj-lt"/>
              <a:buAutoNum type="arabicPeriod"/>
            </a:pPr>
            <a:endParaRPr lang="fr-FR" dirty="0"/>
          </a:p>
          <a:p>
            <a:pPr>
              <a:buFont typeface="+mj-lt"/>
              <a:buAutoNum type="arabicPeriod"/>
            </a:pPr>
            <a:endParaRPr lang="fr-FR" dirty="0"/>
          </a:p>
          <a:p>
            <a:pPr>
              <a:buFont typeface="+mj-lt"/>
              <a:buAutoNum type="arabicPeriod"/>
            </a:pPr>
            <a:endParaRPr lang="fr-FR" dirty="0"/>
          </a:p>
          <a:p>
            <a:pPr>
              <a:buFont typeface="+mj-lt"/>
              <a:buAutoNum type="arabicPeriod"/>
            </a:pPr>
            <a:endParaRPr lang="fr-FR" dirty="0"/>
          </a:p>
          <a:p>
            <a:pPr>
              <a:buFont typeface="+mj-lt"/>
              <a:buAutoNum type="arabicPeriod"/>
            </a:pPr>
            <a:endParaRPr lang="fr-FR" dirty="0"/>
          </a:p>
          <a:p>
            <a:pPr marL="0" indent="0">
              <a:buFont typeface="Arial"/>
              <a:buNone/>
            </a:pPr>
            <a:endParaRPr lang="fr-FR" dirty="0"/>
          </a:p>
          <a:p>
            <a:pPr>
              <a:buFont typeface="+mj-lt"/>
              <a:buAutoNum type="arabicPeriod" startAt="2"/>
            </a:pPr>
            <a:endParaRPr lang="fr-FR" dirty="0"/>
          </a:p>
          <a:p>
            <a:pPr>
              <a:buFont typeface="+mj-lt"/>
              <a:buAutoNum type="arabicPeriod" startAt="5"/>
            </a:pPr>
            <a:endParaRPr lang="fr-FR" dirty="0"/>
          </a:p>
        </p:txBody>
      </p:sp>
      <p:pic>
        <p:nvPicPr>
          <p:cNvPr id="22" name="Image 5">
            <a:extLst>
              <a:ext uri="{FF2B5EF4-FFF2-40B4-BE49-F238E27FC236}">
                <a16:creationId xmlns:a16="http://schemas.microsoft.com/office/drawing/2014/main" id="{B0487128-E884-454F-A2EC-A3E9BE612070}"/>
              </a:ext>
            </a:extLst>
          </p:cNvPr>
          <p:cNvPicPr>
            <a:picLocks noChangeAspect="1"/>
          </p:cNvPicPr>
          <p:nvPr/>
        </p:nvPicPr>
        <p:blipFill>
          <a:blip r:embed="rId4"/>
          <a:stretch>
            <a:fillRect/>
          </a:stretch>
        </p:blipFill>
        <p:spPr>
          <a:xfrm>
            <a:off x="7014472" y="5802241"/>
            <a:ext cx="1854200" cy="495300"/>
          </a:xfrm>
          <a:prstGeom prst="rect">
            <a:avLst/>
          </a:prstGeom>
          <a:noFill/>
          <a:ln>
            <a:noFill/>
          </a:ln>
        </p:spPr>
        <p:style>
          <a:lnRef idx="1">
            <a:schemeClr val="dk1"/>
          </a:lnRef>
          <a:fillRef idx="2">
            <a:schemeClr val="dk1"/>
          </a:fillRef>
          <a:effectRef idx="1">
            <a:schemeClr val="dk1"/>
          </a:effectRef>
          <a:fontRef idx="minor">
            <a:schemeClr val="dk1"/>
          </a:fontRef>
        </p:style>
      </p:pic>
    </p:spTree>
    <p:extLst>
      <p:ext uri="{BB962C8B-B14F-4D97-AF65-F5344CB8AC3E}">
        <p14:creationId xmlns:p14="http://schemas.microsoft.com/office/powerpoint/2010/main" val="1276704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normAutofit fontScale="90000"/>
          </a:bodyPr>
          <a:lstStyle/>
          <a:p>
            <a:r>
              <a:rPr lang="fr-FR" dirty="0"/>
              <a:t>DEMONSTRATION</a:t>
            </a:r>
            <a:br>
              <a:rPr lang="fr-FR" dirty="0"/>
            </a:br>
            <a:r>
              <a:rPr lang="fr-FR" dirty="0"/>
              <a:t>	</a:t>
            </a:r>
            <a:r>
              <a:rPr lang="fr-FR" b="1" dirty="0"/>
              <a:t>Première connexion – Création de compte</a:t>
            </a:r>
          </a:p>
        </p:txBody>
      </p:sp>
      <p:sp>
        <p:nvSpPr>
          <p:cNvPr id="4" name="Espace réservé du numéro de diapositive 3"/>
          <p:cNvSpPr>
            <a:spLocks noGrp="1"/>
          </p:cNvSpPr>
          <p:nvPr>
            <p:ph type="sldNum" sz="quarter" idx="12"/>
          </p:nvPr>
        </p:nvSpPr>
        <p:spPr/>
        <p:txBody>
          <a:bodyPr/>
          <a:lstStyle/>
          <a:p>
            <a:fld id="{DC579457-93DD-F34B-B6D9-E0B2229980B0}" type="slidenum">
              <a:rPr lang="fr-FR" smtClean="0"/>
              <a:t>9</a:t>
            </a:fld>
            <a:endParaRPr lang="fr-FR"/>
          </a:p>
        </p:txBody>
      </p:sp>
      <p:sp>
        <p:nvSpPr>
          <p:cNvPr id="7" name="Rectangle 6"/>
          <p:cNvSpPr/>
          <p:nvPr/>
        </p:nvSpPr>
        <p:spPr>
          <a:xfrm>
            <a:off x="0" y="1032367"/>
            <a:ext cx="1371600" cy="5464298"/>
          </a:xfrm>
          <a:prstGeom prst="rect">
            <a:avLst/>
          </a:prstGeom>
          <a:solidFill>
            <a:srgbClr val="EED5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72A05C5A-4DCD-4C8B-86F5-222BDDE36E75" descr="cid:image003.png@01D41F82.4D7FD5E0">
            <a:extLst>
              <a:ext uri="{FF2B5EF4-FFF2-40B4-BE49-F238E27FC236}">
                <a16:creationId xmlns:a16="http://schemas.microsoft.com/office/drawing/2014/main" id="{E81F43D8-57B4-684E-A22A-69F4C68229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75" t="23354" r="25495" b="25033"/>
          <a:stretch/>
        </p:blipFill>
        <p:spPr bwMode="auto">
          <a:xfrm>
            <a:off x="211979" y="1238533"/>
            <a:ext cx="947642" cy="973725"/>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1" y="2277890"/>
            <a:ext cx="1371601" cy="276999"/>
          </a:xfrm>
          <a:prstGeom prst="rect">
            <a:avLst/>
          </a:prstGeom>
          <a:noFill/>
        </p:spPr>
        <p:txBody>
          <a:bodyPr wrap="square" rtlCol="0">
            <a:spAutoFit/>
          </a:bodyPr>
          <a:lstStyle/>
          <a:p>
            <a:pPr algn="ctr"/>
            <a:r>
              <a:rPr lang="fr-FR" sz="1200" dirty="0"/>
              <a:t>CHASSADAPT</a:t>
            </a: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933" y="1032367"/>
            <a:ext cx="3073668" cy="5464298"/>
          </a:xfrm>
          <a:prstGeom prst="rect">
            <a:avLst/>
          </a:prstGeom>
        </p:spPr>
      </p:pic>
      <p:sp>
        <p:nvSpPr>
          <p:cNvPr id="14" name="Espace réservé du contenu 2"/>
          <p:cNvSpPr>
            <a:spLocks noGrp="1"/>
          </p:cNvSpPr>
          <p:nvPr>
            <p:ph sz="half" idx="4294967295"/>
          </p:nvPr>
        </p:nvSpPr>
        <p:spPr>
          <a:xfrm>
            <a:off x="4719934" y="1212259"/>
            <a:ext cx="4040188" cy="5063160"/>
          </a:xfrm>
          <a:prstGeom prst="rect">
            <a:avLst/>
          </a:prstGeom>
        </p:spPr>
        <p:txBody>
          <a:bodyPr>
            <a:normAutofit/>
          </a:bodyPr>
          <a:lstStyle/>
          <a:p>
            <a:pPr>
              <a:buFont typeface="+mj-lt"/>
              <a:buAutoNum type="arabicPeriod" startAt="2"/>
            </a:pPr>
            <a:r>
              <a:rPr lang="fr-FR" b="1" dirty="0"/>
              <a:t>Cliquez sur chaque champ, un clavier numérique apparaît. Tapez les informations demandées.</a:t>
            </a:r>
          </a:p>
          <a:p>
            <a:pPr marL="0" indent="0">
              <a:buNone/>
            </a:pPr>
            <a:endParaRPr lang="fr-FR" b="1" dirty="0"/>
          </a:p>
          <a:p>
            <a:pPr>
              <a:buFont typeface="+mj-lt"/>
              <a:buAutoNum type="arabicPeriod" startAt="3"/>
            </a:pPr>
            <a:r>
              <a:rPr lang="fr-FR" b="1" dirty="0"/>
              <a:t>Finalisez la création de votre compte en cliquant sur :</a:t>
            </a:r>
          </a:p>
          <a:p>
            <a:pPr>
              <a:buFont typeface="+mj-lt"/>
              <a:buAutoNum type="arabicPeriod" startAt="2"/>
            </a:pPr>
            <a:endParaRPr lang="fr-FR" dirty="0"/>
          </a:p>
          <a:p>
            <a:pPr>
              <a:buFont typeface="+mj-lt"/>
              <a:buAutoNum type="arabicPeriod" startAt="2"/>
            </a:pPr>
            <a:endParaRPr lang="fr-FR" dirty="0"/>
          </a:p>
          <a:p>
            <a:pPr marL="0" indent="0">
              <a:buNone/>
            </a:pPr>
            <a:r>
              <a:rPr lang="fr-FR" b="1" dirty="0"/>
              <a:t>Message de finalisation :</a:t>
            </a:r>
          </a:p>
          <a:p>
            <a:pPr lvl="1"/>
            <a:r>
              <a:rPr lang="fr-FR" b="1" dirty="0"/>
              <a:t>Succès </a:t>
            </a:r>
            <a:r>
              <a:rPr lang="fr-FR" dirty="0"/>
              <a:t>: vous accédez à l’accueil, après avoir cliqué sur « Continuer » ou « Voir le tutoriel »</a:t>
            </a:r>
          </a:p>
          <a:p>
            <a:pPr lvl="1"/>
            <a:r>
              <a:rPr lang="fr-FR" b="1" dirty="0"/>
              <a:t>Echec : </a:t>
            </a:r>
            <a:r>
              <a:rPr lang="fr-FR" dirty="0"/>
              <a:t>un message vous informe de l’échec de la création du compte.</a:t>
            </a:r>
          </a:p>
          <a:p>
            <a:pPr>
              <a:buFont typeface="+mj-lt"/>
              <a:buAutoNum type="arabicPeriod" startAt="5"/>
            </a:pPr>
            <a:endParaRPr lang="fr-FR" dirty="0"/>
          </a:p>
          <a:p>
            <a:pPr marL="0" indent="0">
              <a:buNone/>
            </a:pPr>
            <a:r>
              <a:rPr lang="fr-FR" dirty="0"/>
              <a:t>« Création de compte : des questions ? » :</a:t>
            </a:r>
          </a:p>
          <a:p>
            <a:pPr marL="0" indent="0">
              <a:buNone/>
            </a:pPr>
            <a:r>
              <a:rPr lang="fr-FR" dirty="0"/>
              <a:t>Page explicative sur les données nécessaires à l’inscription</a:t>
            </a:r>
          </a:p>
        </p:txBody>
      </p:sp>
      <p:pic>
        <p:nvPicPr>
          <p:cNvPr id="16" name="Image 15">
            <a:extLst>
              <a:ext uri="{FF2B5EF4-FFF2-40B4-BE49-F238E27FC236}">
                <a16:creationId xmlns:a16="http://schemas.microsoft.com/office/drawing/2014/main" id="{401F05DA-C5EC-3D41-98EB-3D48031C3DAB}"/>
              </a:ext>
            </a:extLst>
          </p:cNvPr>
          <p:cNvPicPr>
            <a:picLocks noChangeAspect="1"/>
          </p:cNvPicPr>
          <p:nvPr/>
        </p:nvPicPr>
        <p:blipFill>
          <a:blip r:embed="rId4"/>
          <a:stretch>
            <a:fillRect/>
          </a:stretch>
        </p:blipFill>
        <p:spPr>
          <a:xfrm>
            <a:off x="6443734" y="2554889"/>
            <a:ext cx="1129990" cy="404913"/>
          </a:xfrm>
          <a:prstGeom prst="rect">
            <a:avLst/>
          </a:prstGeom>
          <a:noFill/>
          <a:ln>
            <a:noFill/>
          </a:ln>
        </p:spPr>
        <p:style>
          <a:lnRef idx="1">
            <a:schemeClr val="dk1"/>
          </a:lnRef>
          <a:fillRef idx="2">
            <a:schemeClr val="dk1"/>
          </a:fillRef>
          <a:effectRef idx="1">
            <a:schemeClr val="dk1"/>
          </a:effectRef>
          <a:fontRef idx="minor">
            <a:schemeClr val="dk1"/>
          </a:fontRef>
        </p:style>
      </p:pic>
    </p:spTree>
    <p:extLst>
      <p:ext uri="{BB962C8B-B14F-4D97-AF65-F5344CB8AC3E}">
        <p14:creationId xmlns:p14="http://schemas.microsoft.com/office/powerpoint/2010/main" val="370927489"/>
      </p:ext>
    </p:extLst>
  </p:cSld>
  <p:clrMapOvr>
    <a:masterClrMapping/>
  </p:clrMapOvr>
</p:sld>
</file>

<file path=ppt/theme/theme1.xml><?xml version="1.0" encoding="utf-8"?>
<a:theme xmlns:a="http://schemas.openxmlformats.org/drawingml/2006/main" name="Thème FNC">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7B07B7B7DCCEC46A845D9AFFFC4492E" ma:contentTypeVersion="4" ma:contentTypeDescription="Crée un document." ma:contentTypeScope="" ma:versionID="219102ccd6e7b5ab4bf3c67e19b64cc0">
  <xsd:schema xmlns:xsd="http://www.w3.org/2001/XMLSchema" xmlns:xs="http://www.w3.org/2001/XMLSchema" xmlns:p="http://schemas.microsoft.com/office/2006/metadata/properties" xmlns:ns2="a3d9f8d4-f938-4020-a87f-b4d1023146ab" targetNamespace="http://schemas.microsoft.com/office/2006/metadata/properties" ma:root="true" ma:fieldsID="b622d32db721535fdf596d85581a1acf" ns2:_="">
    <xsd:import namespace="a3d9f8d4-f938-4020-a87f-b4d1023146a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d9f8d4-f938-4020-a87f-b4d1023146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90B7AE-ED01-49BB-9F80-459C785C8D7F}">
  <ds:schemaRefs>
    <ds:schemaRef ds:uri="http://schemas.microsoft.com/sharepoint/v3/contenttype/forms"/>
  </ds:schemaRefs>
</ds:datastoreItem>
</file>

<file path=customXml/itemProps2.xml><?xml version="1.0" encoding="utf-8"?>
<ds:datastoreItem xmlns:ds="http://schemas.openxmlformats.org/officeDocument/2006/customXml" ds:itemID="{560FE959-4191-401B-92E0-21BCD4E6BBD7}">
  <ds:schemaRefs>
    <ds:schemaRef ds:uri="a3d9f8d4-f938-4020-a87f-b4d1023146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1164</TotalTime>
  <Words>1340</Words>
  <Application>Microsoft Office PowerPoint</Application>
  <PresentationFormat>Affichage à l'écran (4:3)</PresentationFormat>
  <Paragraphs>278</Paragraphs>
  <Slides>26</Slides>
  <Notes>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26</vt:i4>
      </vt:variant>
    </vt:vector>
  </HeadingPairs>
  <TitlesOfParts>
    <vt:vector size="31" baseType="lpstr">
      <vt:lpstr>Arial</vt:lpstr>
      <vt:lpstr>Calibri</vt:lpstr>
      <vt:lpstr>Century Gothic</vt:lpstr>
      <vt:lpstr>Wingdings</vt:lpstr>
      <vt:lpstr>Thème FNC</vt:lpstr>
      <vt:lpstr>Carnet numérique – présentation des applications</vt:lpstr>
      <vt:lpstr>Introduction</vt:lpstr>
      <vt:lpstr>Téléchargement</vt:lpstr>
      <vt:lpstr>APPLICATION Chasseur (CHASSADAPT )</vt:lpstr>
      <vt:lpstr>Nécessité de connexion à internet ?</vt:lpstr>
      <vt:lpstr>Gestion des quotas ?</vt:lpstr>
      <vt:lpstr>Gestion des quotas ?</vt:lpstr>
      <vt:lpstr>DEMONSTRATION  Première connexion – Création de compte</vt:lpstr>
      <vt:lpstr>DEMONSTRATION  Première connexion – Création de compte</vt:lpstr>
      <vt:lpstr>DEMONSTRATION  Première connexion – Création de compte</vt:lpstr>
      <vt:lpstr>DEMONSTRATION   Tutoriel (après la création de compte)</vt:lpstr>
      <vt:lpstr>DEMONSTRATION   Ouverture de session simplifiée</vt:lpstr>
      <vt:lpstr>DEMONSTRATION   Page d’accueil</vt:lpstr>
      <vt:lpstr>DEMONSTRATION   Menu burger</vt:lpstr>
      <vt:lpstr>DEMONSTRATION   Quotas : informations nationales</vt:lpstr>
      <vt:lpstr>DEMONSTRATION   Déclaration de prélèvements</vt:lpstr>
      <vt:lpstr>DEMONSTRATION   Déclaration de prélèvements</vt:lpstr>
      <vt:lpstr>DEMONSTRATION   Déclaration de prélèvements</vt:lpstr>
      <vt:lpstr>DEMONSTRATION   Déclaration de prélèvements</vt:lpstr>
      <vt:lpstr>DEMONSTRATION   Historique des prélèvements</vt:lpstr>
      <vt:lpstr>DEMONSTRATION   Détail de l’historique des prélèvements</vt:lpstr>
      <vt:lpstr>Nécessité de la géolocalisation ?</vt:lpstr>
      <vt:lpstr>A quoi sert l’indication de synchronisation ?</vt:lpstr>
      <vt:lpstr>Qu’est ce qu’un QR Code ?</vt:lpstr>
      <vt:lpstr>Que faire en cas de contrôle ?</vt:lpstr>
      <vt:lpstr>APPLICATION CONTRÔLEUR « CHASSCONTROL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 studio</dc:creator>
  <cp:lastModifiedBy>Claire Batalie</cp:lastModifiedBy>
  <cp:revision>64</cp:revision>
  <cp:lastPrinted>2018-09-05T13:45:15Z</cp:lastPrinted>
  <dcterms:created xsi:type="dcterms:W3CDTF">1601-01-01T00:00:00Z</dcterms:created>
  <dcterms:modified xsi:type="dcterms:W3CDTF">2018-10-16T10:00:45Z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0x010100C7B07B7B7DCCEC46A845D9AFFFC4492E</vt:lpwstr>
  </property>
</Properties>
</file>